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 id="2147483679" r:id="rId6"/>
  </p:sldMasterIdLst>
  <p:notesMasterIdLst>
    <p:notesMasterId r:id="rId18"/>
  </p:notesMasterIdLst>
  <p:handoutMasterIdLst>
    <p:handoutMasterId r:id="rId19"/>
  </p:handoutMasterIdLst>
  <p:sldIdLst>
    <p:sldId id="275" r:id="rId7"/>
    <p:sldId id="266" r:id="rId8"/>
    <p:sldId id="289" r:id="rId9"/>
    <p:sldId id="290" r:id="rId10"/>
    <p:sldId id="291" r:id="rId11"/>
    <p:sldId id="292" r:id="rId12"/>
    <p:sldId id="293" r:id="rId13"/>
    <p:sldId id="295" r:id="rId14"/>
    <p:sldId id="296" r:id="rId15"/>
    <p:sldId id="294" r:id="rId16"/>
    <p:sldId id="274" r:id="rId17"/>
  </p:sldIdLst>
  <p:sldSz cx="12192000" cy="6858000"/>
  <p:notesSz cx="6888163" cy="10020300"/>
  <p:defaultText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F1D3B"/>
    <a:srgbClr val="FA1A8F"/>
    <a:srgbClr val="1E74E6"/>
    <a:srgbClr val="05FFB2"/>
    <a:srgbClr val="E98123"/>
    <a:srgbClr val="B75FDF"/>
    <a:srgbClr val="9E9C9C"/>
    <a:srgbClr val="AEACAC"/>
    <a:srgbClr val="BC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7143D-3B2B-4702-8EA4-4E11C7231C5E}" v="14" dt="2020-02-07T13:01:48.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72913" autoAdjust="0"/>
  </p:normalViewPr>
  <p:slideViewPr>
    <p:cSldViewPr snapToGrid="0">
      <p:cViewPr varScale="1">
        <p:scale>
          <a:sx n="52" d="100"/>
          <a:sy n="52" d="100"/>
        </p:scale>
        <p:origin x="1416" y="78"/>
      </p:cViewPr>
      <p:guideLst>
        <p:guide orient="horz" pos="2160"/>
        <p:guide pos="3840"/>
      </p:guideLst>
    </p:cSldViewPr>
  </p:slideViewPr>
  <p:notesTextViewPr>
    <p:cViewPr>
      <p:scale>
        <a:sx n="3" d="2"/>
        <a:sy n="3" d="2"/>
      </p:scale>
      <p:origin x="0" y="0"/>
    </p:cViewPr>
  </p:notesTextViewPr>
  <p:sorterViewPr>
    <p:cViewPr>
      <p:scale>
        <a:sx n="100" d="100"/>
        <a:sy n="100"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 Brewster" userId="f0e51202-c318-40fa-ac6e-1433bf1da5ed" providerId="ADAL" clId="{A41F971B-1682-4B74-84B7-619541E608E6}"/>
    <pc:docChg chg="modSld">
      <pc:chgData name="Rhian Brewster" userId="f0e51202-c318-40fa-ac6e-1433bf1da5ed" providerId="ADAL" clId="{A41F971B-1682-4B74-84B7-619541E608E6}" dt="2019-04-02T09:18:31.035" v="2" actId="2711"/>
      <pc:docMkLst>
        <pc:docMk/>
      </pc:docMkLst>
      <pc:sldChg chg="modSp">
        <pc:chgData name="Rhian Brewster" userId="f0e51202-c318-40fa-ac6e-1433bf1da5ed" providerId="ADAL" clId="{A41F971B-1682-4B74-84B7-619541E608E6}" dt="2019-04-02T09:18:03.585" v="0" actId="207"/>
        <pc:sldMkLst>
          <pc:docMk/>
          <pc:sldMk cId="4288489362" sldId="258"/>
        </pc:sldMkLst>
        <pc:spChg chg="mod">
          <ac:chgData name="Rhian Brewster" userId="f0e51202-c318-40fa-ac6e-1433bf1da5ed" providerId="ADAL" clId="{A41F971B-1682-4B74-84B7-619541E608E6}" dt="2019-04-02T09:18:03.585" v="0" actId="207"/>
          <ac:spMkLst>
            <pc:docMk/>
            <pc:sldMk cId="4288489362" sldId="258"/>
            <ac:spMk id="5" creationId="{7A1EC3F5-2084-4C6F-970D-2DFD8D238AB6}"/>
          </ac:spMkLst>
        </pc:spChg>
      </pc:sldChg>
      <pc:sldChg chg="modSp">
        <pc:chgData name="Rhian Brewster" userId="f0e51202-c318-40fa-ac6e-1433bf1da5ed" providerId="ADAL" clId="{A41F971B-1682-4B74-84B7-619541E608E6}" dt="2019-04-02T09:18:15.127" v="1" actId="2711"/>
        <pc:sldMkLst>
          <pc:docMk/>
          <pc:sldMk cId="989141203" sldId="259"/>
        </pc:sldMkLst>
        <pc:spChg chg="mod">
          <ac:chgData name="Rhian Brewster" userId="f0e51202-c318-40fa-ac6e-1433bf1da5ed" providerId="ADAL" clId="{A41F971B-1682-4B74-84B7-619541E608E6}" dt="2019-04-02T09:18:15.127" v="1" actId="2711"/>
          <ac:spMkLst>
            <pc:docMk/>
            <pc:sldMk cId="989141203" sldId="259"/>
            <ac:spMk id="2" creationId="{11E94E41-AC9E-4C6B-997D-8C40C2F395A8}"/>
          </ac:spMkLst>
        </pc:spChg>
      </pc:sldChg>
      <pc:sldChg chg="modSp">
        <pc:chgData name="Rhian Brewster" userId="f0e51202-c318-40fa-ac6e-1433bf1da5ed" providerId="ADAL" clId="{A41F971B-1682-4B74-84B7-619541E608E6}" dt="2019-04-02T09:18:31.035" v="2" actId="2711"/>
        <pc:sldMkLst>
          <pc:docMk/>
          <pc:sldMk cId="4231161699" sldId="260"/>
        </pc:sldMkLst>
        <pc:spChg chg="mod">
          <ac:chgData name="Rhian Brewster" userId="f0e51202-c318-40fa-ac6e-1433bf1da5ed" providerId="ADAL" clId="{A41F971B-1682-4B74-84B7-619541E608E6}" dt="2019-04-02T09:18:31.035" v="2" actId="2711"/>
          <ac:spMkLst>
            <pc:docMk/>
            <pc:sldMk cId="4231161699" sldId="260"/>
            <ac:spMk id="2" creationId="{A85EEB2C-DAAA-4016-A63F-2E6F8465BA0B}"/>
          </ac:spMkLst>
        </pc:spChg>
      </pc:sldChg>
    </pc:docChg>
  </pc:docChgLst>
  <pc:docChgLst>
    <pc:chgData name="Rhian Brewster" userId="f0e51202-c318-40fa-ac6e-1433bf1da5ed" providerId="ADAL" clId="{6F87143D-3B2B-4702-8EA4-4E11C7231C5E}"/>
    <pc:docChg chg="custSel addSld delSld modSld">
      <pc:chgData name="Rhian Brewster" userId="f0e51202-c318-40fa-ac6e-1433bf1da5ed" providerId="ADAL" clId="{6F87143D-3B2B-4702-8EA4-4E11C7231C5E}" dt="2020-02-07T13:05:11.930" v="572" actId="20577"/>
      <pc:docMkLst>
        <pc:docMk/>
      </pc:docMkLst>
      <pc:sldChg chg="del">
        <pc:chgData name="Rhian Brewster" userId="f0e51202-c318-40fa-ac6e-1433bf1da5ed" providerId="ADAL" clId="{6F87143D-3B2B-4702-8EA4-4E11C7231C5E}" dt="2020-02-01T16:04:01.757" v="28" actId="2696"/>
        <pc:sldMkLst>
          <pc:docMk/>
          <pc:sldMk cId="989141203" sldId="259"/>
        </pc:sldMkLst>
      </pc:sldChg>
      <pc:sldChg chg="del">
        <pc:chgData name="Rhian Brewster" userId="f0e51202-c318-40fa-ac6e-1433bf1da5ed" providerId="ADAL" clId="{6F87143D-3B2B-4702-8EA4-4E11C7231C5E}" dt="2020-02-01T16:05:18.477" v="36" actId="2696"/>
        <pc:sldMkLst>
          <pc:docMk/>
          <pc:sldMk cId="2095194563" sldId="262"/>
        </pc:sldMkLst>
      </pc:sldChg>
      <pc:sldChg chg="modSp">
        <pc:chgData name="Rhian Brewster" userId="f0e51202-c318-40fa-ac6e-1433bf1da5ed" providerId="ADAL" clId="{6F87143D-3B2B-4702-8EA4-4E11C7231C5E}" dt="2020-02-01T16:01:56.513" v="21" actId="207"/>
        <pc:sldMkLst>
          <pc:docMk/>
          <pc:sldMk cId="693692100" sldId="266"/>
        </pc:sldMkLst>
        <pc:spChg chg="mod">
          <ac:chgData name="Rhian Brewster" userId="f0e51202-c318-40fa-ac6e-1433bf1da5ed" providerId="ADAL" clId="{6F87143D-3B2B-4702-8EA4-4E11C7231C5E}" dt="2020-02-01T16:01:13.640" v="16" actId="1076"/>
          <ac:spMkLst>
            <pc:docMk/>
            <pc:sldMk cId="693692100" sldId="266"/>
            <ac:spMk id="3" creationId="{00000000-0000-0000-0000-000000000000}"/>
          </ac:spMkLst>
        </pc:spChg>
        <pc:spChg chg="mod">
          <ac:chgData name="Rhian Brewster" userId="f0e51202-c318-40fa-ac6e-1433bf1da5ed" providerId="ADAL" clId="{6F87143D-3B2B-4702-8EA4-4E11C7231C5E}" dt="2020-02-01T16:01:09.209" v="14" actId="2711"/>
          <ac:spMkLst>
            <pc:docMk/>
            <pc:sldMk cId="693692100" sldId="266"/>
            <ac:spMk id="13" creationId="{00000000-0000-0000-0000-000000000000}"/>
          </ac:spMkLst>
        </pc:spChg>
        <pc:spChg chg="mod">
          <ac:chgData name="Rhian Brewster" userId="f0e51202-c318-40fa-ac6e-1433bf1da5ed" providerId="ADAL" clId="{6F87143D-3B2B-4702-8EA4-4E11C7231C5E}" dt="2020-02-01T16:01:56.513" v="21" actId="207"/>
          <ac:spMkLst>
            <pc:docMk/>
            <pc:sldMk cId="693692100" sldId="266"/>
            <ac:spMk id="15" creationId="{00000000-0000-0000-0000-000000000000}"/>
          </ac:spMkLst>
        </pc:spChg>
      </pc:sldChg>
      <pc:sldChg chg="modSp del">
        <pc:chgData name="Rhian Brewster" userId="f0e51202-c318-40fa-ac6e-1433bf1da5ed" providerId="ADAL" clId="{6F87143D-3B2B-4702-8EA4-4E11C7231C5E}" dt="2020-02-01T16:03:38.751" v="26" actId="2696"/>
        <pc:sldMkLst>
          <pc:docMk/>
          <pc:sldMk cId="2169875760" sldId="267"/>
        </pc:sldMkLst>
        <pc:spChg chg="mod">
          <ac:chgData name="Rhian Brewster" userId="f0e51202-c318-40fa-ac6e-1433bf1da5ed" providerId="ADAL" clId="{6F87143D-3B2B-4702-8EA4-4E11C7231C5E}" dt="2020-02-01T16:02:25.970" v="24" actId="1076"/>
          <ac:spMkLst>
            <pc:docMk/>
            <pc:sldMk cId="2169875760" sldId="267"/>
            <ac:spMk id="3"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15"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17"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18"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19"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20"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21" creationId="{00000000-0000-0000-0000-000000000000}"/>
          </ac:spMkLst>
        </pc:spChg>
        <pc:spChg chg="mod">
          <ac:chgData name="Rhian Brewster" userId="f0e51202-c318-40fa-ac6e-1433bf1da5ed" providerId="ADAL" clId="{6F87143D-3B2B-4702-8EA4-4E11C7231C5E}" dt="2020-02-01T16:02:19.352" v="22" actId="2711"/>
          <ac:spMkLst>
            <pc:docMk/>
            <pc:sldMk cId="2169875760" sldId="267"/>
            <ac:spMk id="22" creationId="{00000000-0000-0000-0000-000000000000}"/>
          </ac:spMkLst>
        </pc:spChg>
      </pc:sldChg>
      <pc:sldChg chg="del">
        <pc:chgData name="Rhian Brewster" userId="f0e51202-c318-40fa-ac6e-1433bf1da5ed" providerId="ADAL" clId="{6F87143D-3B2B-4702-8EA4-4E11C7231C5E}" dt="2020-02-01T16:04:15.440" v="30" actId="2696"/>
        <pc:sldMkLst>
          <pc:docMk/>
          <pc:sldMk cId="335109702" sldId="268"/>
        </pc:sldMkLst>
      </pc:sldChg>
      <pc:sldChg chg="del">
        <pc:chgData name="Rhian Brewster" userId="f0e51202-c318-40fa-ac6e-1433bf1da5ed" providerId="ADAL" clId="{6F87143D-3B2B-4702-8EA4-4E11C7231C5E}" dt="2020-02-01T16:04:35.686" v="32" actId="2696"/>
        <pc:sldMkLst>
          <pc:docMk/>
          <pc:sldMk cId="3324920608" sldId="269"/>
        </pc:sldMkLst>
      </pc:sldChg>
      <pc:sldChg chg="del">
        <pc:chgData name="Rhian Brewster" userId="f0e51202-c318-40fa-ac6e-1433bf1da5ed" providerId="ADAL" clId="{6F87143D-3B2B-4702-8EA4-4E11C7231C5E}" dt="2020-02-01T16:05:45.752" v="40" actId="2696"/>
        <pc:sldMkLst>
          <pc:docMk/>
          <pc:sldMk cId="603296666" sldId="270"/>
        </pc:sldMkLst>
      </pc:sldChg>
      <pc:sldChg chg="del">
        <pc:chgData name="Rhian Brewster" userId="f0e51202-c318-40fa-ac6e-1433bf1da5ed" providerId="ADAL" clId="{6F87143D-3B2B-4702-8EA4-4E11C7231C5E}" dt="2020-02-01T16:05:34.713" v="38" actId="2696"/>
        <pc:sldMkLst>
          <pc:docMk/>
          <pc:sldMk cId="1649947085" sldId="271"/>
        </pc:sldMkLst>
      </pc:sldChg>
      <pc:sldChg chg="del">
        <pc:chgData name="Rhian Brewster" userId="f0e51202-c318-40fa-ac6e-1433bf1da5ed" providerId="ADAL" clId="{6F87143D-3B2B-4702-8EA4-4E11C7231C5E}" dt="2020-02-01T16:05:03.434" v="34" actId="2696"/>
        <pc:sldMkLst>
          <pc:docMk/>
          <pc:sldMk cId="3752509302" sldId="272"/>
        </pc:sldMkLst>
      </pc:sldChg>
      <pc:sldChg chg="modSp">
        <pc:chgData name="Rhian Brewster" userId="f0e51202-c318-40fa-ac6e-1433bf1da5ed" providerId="ADAL" clId="{6F87143D-3B2B-4702-8EA4-4E11C7231C5E}" dt="2020-02-01T16:06:07.937" v="42" actId="1076"/>
        <pc:sldMkLst>
          <pc:docMk/>
          <pc:sldMk cId="2559276044" sldId="274"/>
        </pc:sldMkLst>
        <pc:picChg chg="mod">
          <ac:chgData name="Rhian Brewster" userId="f0e51202-c318-40fa-ac6e-1433bf1da5ed" providerId="ADAL" clId="{6F87143D-3B2B-4702-8EA4-4E11C7231C5E}" dt="2020-02-01T16:06:07.937" v="42" actId="1076"/>
          <ac:picMkLst>
            <pc:docMk/>
            <pc:sldMk cId="2559276044" sldId="274"/>
            <ac:picMk id="4" creationId="{00000000-0000-0000-0000-000000000000}"/>
          </ac:picMkLst>
        </pc:picChg>
      </pc:sldChg>
      <pc:sldChg chg="modSp">
        <pc:chgData name="Rhian Brewster" userId="f0e51202-c318-40fa-ac6e-1433bf1da5ed" providerId="ADAL" clId="{6F87143D-3B2B-4702-8EA4-4E11C7231C5E}" dt="2020-02-01T16:00:58.441" v="13" actId="14100"/>
        <pc:sldMkLst>
          <pc:docMk/>
          <pc:sldMk cId="692377793" sldId="275"/>
        </pc:sldMkLst>
        <pc:spChg chg="mod">
          <ac:chgData name="Rhian Brewster" userId="f0e51202-c318-40fa-ac6e-1433bf1da5ed" providerId="ADAL" clId="{6F87143D-3B2B-4702-8EA4-4E11C7231C5E}" dt="2020-02-01T16:00:51.358" v="10" actId="1076"/>
          <ac:spMkLst>
            <pc:docMk/>
            <pc:sldMk cId="692377793" sldId="275"/>
            <ac:spMk id="3" creationId="{00000000-0000-0000-0000-000000000000}"/>
          </ac:spMkLst>
        </pc:spChg>
        <pc:picChg chg="mod">
          <ac:chgData name="Rhian Brewster" userId="f0e51202-c318-40fa-ac6e-1433bf1da5ed" providerId="ADAL" clId="{6F87143D-3B2B-4702-8EA4-4E11C7231C5E}" dt="2020-02-01T16:00:58.441" v="13" actId="14100"/>
          <ac:picMkLst>
            <pc:docMk/>
            <pc:sldMk cId="692377793" sldId="275"/>
            <ac:picMk id="2" creationId="{00000000-0000-0000-0000-000000000000}"/>
          </ac:picMkLst>
        </pc:picChg>
      </pc:sldChg>
      <pc:sldChg chg="add">
        <pc:chgData name="Rhian Brewster" userId="f0e51202-c318-40fa-ac6e-1433bf1da5ed" providerId="ADAL" clId="{6F87143D-3B2B-4702-8EA4-4E11C7231C5E}" dt="2020-02-01T16:03:36.304" v="25"/>
        <pc:sldMkLst>
          <pc:docMk/>
          <pc:sldMk cId="855248795" sldId="289"/>
        </pc:sldMkLst>
      </pc:sldChg>
      <pc:sldChg chg="add modNotesTx">
        <pc:chgData name="Rhian Brewster" userId="f0e51202-c318-40fa-ac6e-1433bf1da5ed" providerId="ADAL" clId="{6F87143D-3B2B-4702-8EA4-4E11C7231C5E}" dt="2020-02-07T12:57:53.348" v="295" actId="20577"/>
        <pc:sldMkLst>
          <pc:docMk/>
          <pc:sldMk cId="39086240" sldId="290"/>
        </pc:sldMkLst>
      </pc:sldChg>
      <pc:sldChg chg="add">
        <pc:chgData name="Rhian Brewster" userId="f0e51202-c318-40fa-ac6e-1433bf1da5ed" providerId="ADAL" clId="{6F87143D-3B2B-4702-8EA4-4E11C7231C5E}" dt="2020-02-01T16:04:13.505" v="29"/>
        <pc:sldMkLst>
          <pc:docMk/>
          <pc:sldMk cId="4124362456" sldId="291"/>
        </pc:sldMkLst>
      </pc:sldChg>
      <pc:sldChg chg="add modNotesTx">
        <pc:chgData name="Rhian Brewster" userId="f0e51202-c318-40fa-ac6e-1433bf1da5ed" providerId="ADAL" clId="{6F87143D-3B2B-4702-8EA4-4E11C7231C5E}" dt="2020-02-07T12:58:31.091" v="297" actId="20577"/>
        <pc:sldMkLst>
          <pc:docMk/>
          <pc:sldMk cId="2877235394" sldId="292"/>
        </pc:sldMkLst>
      </pc:sldChg>
      <pc:sldChg chg="add modNotesTx">
        <pc:chgData name="Rhian Brewster" userId="f0e51202-c318-40fa-ac6e-1433bf1da5ed" providerId="ADAL" clId="{6F87143D-3B2B-4702-8EA4-4E11C7231C5E}" dt="2020-02-07T13:01:55.348" v="319" actId="20577"/>
        <pc:sldMkLst>
          <pc:docMk/>
          <pc:sldMk cId="1506846883" sldId="293"/>
        </pc:sldMkLst>
      </pc:sldChg>
      <pc:sldChg chg="add modNotesTx">
        <pc:chgData name="Rhian Brewster" userId="f0e51202-c318-40fa-ac6e-1433bf1da5ed" providerId="ADAL" clId="{6F87143D-3B2B-4702-8EA4-4E11C7231C5E}" dt="2020-02-07T13:05:11.930" v="572" actId="20577"/>
        <pc:sldMkLst>
          <pc:docMk/>
          <pc:sldMk cId="3266688119" sldId="294"/>
        </pc:sldMkLst>
      </pc:sldChg>
      <pc:sldChg chg="add modNotesTx">
        <pc:chgData name="Rhian Brewster" userId="f0e51202-c318-40fa-ac6e-1433bf1da5ed" providerId="ADAL" clId="{6F87143D-3B2B-4702-8EA4-4E11C7231C5E}" dt="2020-02-07T13:04:10.847" v="560" actId="20577"/>
        <pc:sldMkLst>
          <pc:docMk/>
          <pc:sldMk cId="2452931876" sldId="295"/>
        </pc:sldMkLst>
      </pc:sldChg>
      <pc:sldChg chg="add">
        <pc:chgData name="Rhian Brewster" userId="f0e51202-c318-40fa-ac6e-1433bf1da5ed" providerId="ADAL" clId="{6F87143D-3B2B-4702-8EA4-4E11C7231C5E}" dt="2020-02-01T16:05:33.258" v="37"/>
        <pc:sldMkLst>
          <pc:docMk/>
          <pc:sldMk cId="2546124872"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7A808107-40F4-4D63-AAC9-8FC10F9B3174}" type="datetimeFigureOut">
              <a:rPr lang="en-US" smtClean="0"/>
              <a:t>2/7/2020</a:t>
            </a:fld>
            <a:endParaRPr lang="en-US"/>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00CDA707-AEA1-4D84-BDEE-EFCA4379820E}" type="slidenum">
              <a:rPr lang="en-US" smtClean="0"/>
              <a:t>‹#›</a:t>
            </a:fld>
            <a:endParaRPr lang="en-US"/>
          </a:p>
        </p:txBody>
      </p:sp>
    </p:spTree>
    <p:extLst>
      <p:ext uri="{BB962C8B-B14F-4D97-AF65-F5344CB8AC3E}">
        <p14:creationId xmlns:p14="http://schemas.microsoft.com/office/powerpoint/2010/main" val="3405472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D302ED7-0D9B-4D30-A522-6350C4AADBB4}" type="datetimeFigureOut">
              <a:rPr lang="en-US" smtClean="0"/>
              <a:t>2/7/2020</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D1A417A-A4B2-4113-B476-F42D6B680322}" type="slidenum">
              <a:rPr lang="en-US" smtClean="0"/>
              <a:t>‹#›</a:t>
            </a:fld>
            <a:endParaRPr lang="en-US"/>
          </a:p>
        </p:txBody>
      </p:sp>
    </p:spTree>
    <p:extLst>
      <p:ext uri="{BB962C8B-B14F-4D97-AF65-F5344CB8AC3E}">
        <p14:creationId xmlns:p14="http://schemas.microsoft.com/office/powerpoint/2010/main" val="315306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need to discuss the meaning of the word</a:t>
            </a:r>
            <a:r>
              <a:rPr lang="en-GB" baseline="0" dirty="0"/>
              <a:t> equality using examples that are important to them – e.g. food, playtime, attention from teachers and friends ….</a:t>
            </a:r>
            <a:endParaRPr lang="en-GB" dirty="0"/>
          </a:p>
          <a:p>
            <a:r>
              <a:rPr lang="en-GB" dirty="0"/>
              <a:t>This Oxfam video</a:t>
            </a:r>
            <a:r>
              <a:rPr lang="en-GB" baseline="0" dirty="0"/>
              <a:t> introduces the theme of equality and fairness.  How does inequality make people feel – and what can the consequences be?    </a:t>
            </a: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2</a:t>
            </a:fld>
            <a:endParaRPr lang="en-US"/>
          </a:p>
        </p:txBody>
      </p:sp>
    </p:spTree>
    <p:extLst>
      <p:ext uri="{BB962C8B-B14F-4D97-AF65-F5344CB8AC3E}">
        <p14:creationId xmlns:p14="http://schemas.microsoft.com/office/powerpoint/2010/main" val="161478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these statements one at a time.  Are they true or</a:t>
            </a:r>
            <a:r>
              <a:rPr lang="en-GB" baseline="0" dirty="0"/>
              <a:t> false?  </a:t>
            </a:r>
            <a:endParaRPr lang="en-GB" dirty="0"/>
          </a:p>
          <a:p>
            <a:r>
              <a:rPr lang="en-GB" dirty="0"/>
              <a:t>As it happens, they are all true.</a:t>
            </a:r>
            <a:r>
              <a:rPr lang="en-GB" baseline="0" dirty="0"/>
              <a:t>  Are some more surprising that others? What does this say about the status of women in Wales and beyond? </a:t>
            </a: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3</a:t>
            </a:fld>
            <a:endParaRPr lang="en-US"/>
          </a:p>
        </p:txBody>
      </p:sp>
    </p:spTree>
    <p:extLst>
      <p:ext uri="{BB962C8B-B14F-4D97-AF65-F5344CB8AC3E}">
        <p14:creationId xmlns:p14="http://schemas.microsoft.com/office/powerpoint/2010/main" val="371437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could show the title first, and ask the pupils why they think it’s important to treat boys and girls equally – then show the evidence.  </a:t>
            </a:r>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 main message is: When girls receive equal rights, they are not the only ones to benefit, but society as a whole.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If there is time you could also look at this short </a:t>
            </a:r>
            <a:r>
              <a:rPr lang="en-GB" baseline="0" dirty="0" err="1">
                <a:latin typeface="Arial" panose="020B0604020202020204" pitchFamily="34" charset="0"/>
                <a:cs typeface="Arial" panose="020B0604020202020204" pitchFamily="34" charset="0"/>
              </a:rPr>
              <a:t>USAid</a:t>
            </a:r>
            <a:r>
              <a:rPr lang="en-GB" baseline="0" dirty="0">
                <a:latin typeface="Arial" panose="020B0604020202020204" pitchFamily="34" charset="0"/>
                <a:cs typeface="Arial" panose="020B0604020202020204" pitchFamily="34" charset="0"/>
              </a:rPr>
              <a:t> video about why it’s important to empower girls: https://www.youtube.com/watch?v=wPkHFQWVw4o </a:t>
            </a: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4</a:t>
            </a:fld>
            <a:endParaRPr lang="en-US"/>
          </a:p>
        </p:txBody>
      </p:sp>
    </p:spTree>
    <p:extLst>
      <p:ext uri="{BB962C8B-B14F-4D97-AF65-F5344CB8AC3E}">
        <p14:creationId xmlns:p14="http://schemas.microsoft.com/office/powerpoint/2010/main" val="309995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What are these? A s</a:t>
            </a:r>
            <a:r>
              <a:rPr lang="en-GB" baseline="0" dirty="0"/>
              <a:t>et of world-wide development goals which 193 countries agreed upon in </a:t>
            </a:r>
            <a:r>
              <a:rPr lang="en-GB" baseline="0" dirty="0">
                <a:latin typeface="Arial" panose="020B0604020202020204" pitchFamily="34" charset="0"/>
                <a:cs typeface="Arial" panose="020B0604020202020204" pitchFamily="34" charset="0"/>
              </a:rPr>
              <a:t>2015 in order to create a better and more sustainable world.  These countries have agreed to aim to reach these 1</a:t>
            </a:r>
            <a:r>
              <a:rPr lang="en-GB" sz="1300" dirty="0">
                <a:latin typeface="Arial"/>
                <a:ea typeface="ヒラギノ角ゴ Pro W3" pitchFamily="-89" charset="-128"/>
                <a:cs typeface="ヒラギノ角ゴ Pro W3" pitchFamily="-89" charset="-128"/>
              </a:rPr>
              <a:t>7 goals by</a:t>
            </a:r>
            <a:r>
              <a:rPr lang="en-GB" sz="1300" baseline="0" dirty="0">
                <a:latin typeface="Arial"/>
                <a:ea typeface="ヒラギノ角ゴ Pro W3" pitchFamily="-89" charset="-128"/>
                <a:cs typeface="ヒラギノ角ゴ Pro W3" pitchFamily="-89" charset="-128"/>
              </a:rPr>
              <a:t> </a:t>
            </a:r>
            <a:r>
              <a:rPr lang="en-GB" sz="1300" dirty="0">
                <a:latin typeface="Arial"/>
                <a:ea typeface="ヒラギノ角ゴ Pro W3" pitchFamily="-89" charset="-128"/>
                <a:cs typeface="ヒラギノ角ゴ Pro W3" pitchFamily="-89" charset="-128"/>
              </a:rPr>
              <a:t>2030. </a:t>
            </a:r>
          </a:p>
          <a:p>
            <a:pPr defTabSz="966155">
              <a:defRPr/>
            </a:pPr>
            <a:r>
              <a:rPr lang="en-GB" sz="1300" dirty="0">
                <a:latin typeface="Arial"/>
                <a:ea typeface="ヒラギノ角ゴ Pro W3" pitchFamily="-89" charset="-128"/>
                <a:cs typeface="ヒラギノ角ゴ Pro W3" pitchFamily="-89" charset="-128"/>
              </a:rPr>
              <a:t>Which goal directly relates</a:t>
            </a:r>
            <a:r>
              <a:rPr lang="en-GB" sz="1300" baseline="0" dirty="0">
                <a:latin typeface="Arial"/>
                <a:ea typeface="ヒラギノ角ゴ Pro W3" pitchFamily="-89" charset="-128"/>
                <a:cs typeface="ヒラギノ角ゴ Pro W3" pitchFamily="-89" charset="-128"/>
              </a:rPr>
              <a:t> to women’s equality? (5) Which other goals would it be easier to achieve if there were more equality between women and men?  </a:t>
            </a:r>
            <a:r>
              <a:rPr lang="en-GB" sz="1300" dirty="0">
                <a:latin typeface="Arial" panose="020B0604020202020204" pitchFamily="34" charset="0"/>
                <a:ea typeface="ヒラギノ角ゴ Pro W3" pitchFamily="-89" charset="-128"/>
                <a:cs typeface="Arial" panose="020B0604020202020204" pitchFamily="34" charset="0"/>
              </a:rPr>
              <a:t>(The</a:t>
            </a:r>
            <a:r>
              <a:rPr lang="en-GB" sz="1300" baseline="0" dirty="0">
                <a:latin typeface="Arial" panose="020B0604020202020204" pitchFamily="34" charset="0"/>
                <a:ea typeface="ヒラギノ角ゴ Pro W3" pitchFamily="-89" charset="-128"/>
                <a:cs typeface="Arial" panose="020B0604020202020204" pitchFamily="34" charset="0"/>
              </a:rPr>
              <a:t> most obvious ones are </a:t>
            </a:r>
            <a:r>
              <a:rPr lang="en-GB" sz="1300" dirty="0">
                <a:latin typeface="Arial" panose="020B0604020202020204" pitchFamily="34" charset="0"/>
                <a:ea typeface="ヒラギノ角ゴ Pro W3" pitchFamily="-89" charset="-128"/>
                <a:cs typeface="Arial" panose="020B0604020202020204" pitchFamily="34" charset="0"/>
              </a:rPr>
              <a:t>1, 2, 3, 4, 8 and 10).  </a:t>
            </a:r>
            <a:endParaRPr lang="en-GB" sz="1300" dirty="0">
              <a:latin typeface="Arial"/>
              <a:ea typeface="ヒラギノ角ゴ Pro W3" pitchFamily="-89" charset="-128"/>
              <a:cs typeface="ヒラギノ角ゴ Pro W3" pitchFamily="-89" charset="-128"/>
            </a:endParaRPr>
          </a:p>
          <a:p>
            <a:pPr defTabSz="966155">
              <a:defRPr/>
            </a:pP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5</a:t>
            </a:fld>
            <a:endParaRPr lang="en-US"/>
          </a:p>
        </p:txBody>
      </p:sp>
    </p:spTree>
    <p:extLst>
      <p:ext uri="{BB962C8B-B14F-4D97-AF65-F5344CB8AC3E}">
        <p14:creationId xmlns:p14="http://schemas.microsoft.com/office/powerpoint/2010/main" val="110943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Another</a:t>
            </a:r>
            <a:r>
              <a:rPr lang="en-GB" baseline="0" dirty="0"/>
              <a:t> reason why equality is important.</a:t>
            </a:r>
            <a:r>
              <a:rPr lang="en-GB" dirty="0"/>
              <a:t> When women have equal opportunities,</a:t>
            </a:r>
            <a:r>
              <a:rPr lang="en-GB" baseline="0" dirty="0"/>
              <a:t> they can do amazing things for society. </a:t>
            </a:r>
            <a:r>
              <a:rPr lang="en-GB" dirty="0"/>
              <a:t>  </a:t>
            </a:r>
          </a:p>
          <a:p>
            <a:pPr defTabSz="966155">
              <a:defRPr/>
            </a:pPr>
            <a:r>
              <a:rPr lang="en-GB" dirty="0"/>
              <a:t>Here are just some examples.  Can you name some of them? </a:t>
            </a:r>
            <a:r>
              <a:rPr lang="en-GB" baseline="0" dirty="0"/>
              <a:t> </a:t>
            </a:r>
            <a:endParaRPr lang="en-GB" dirty="0"/>
          </a:p>
          <a:p>
            <a:r>
              <a:rPr lang="en-GB" dirty="0"/>
              <a:t>a. Malala</a:t>
            </a:r>
            <a:r>
              <a:rPr lang="en-GB" baseline="0" dirty="0"/>
              <a:t> Yousafzai – campaigner for girls’ rights – especially the right to education </a:t>
            </a:r>
          </a:p>
          <a:p>
            <a:r>
              <a:rPr lang="en-GB" baseline="0" dirty="0"/>
              <a:t>b. </a:t>
            </a:r>
            <a:r>
              <a:rPr lang="en-GB" baseline="0" dirty="0" err="1"/>
              <a:t>Tanni</a:t>
            </a:r>
            <a:r>
              <a:rPr lang="en-GB" baseline="0" dirty="0"/>
              <a:t> Grey-Thompson – para-</a:t>
            </a:r>
            <a:r>
              <a:rPr lang="en-GB" baseline="0" dirty="0" err="1"/>
              <a:t>olympian</a:t>
            </a:r>
            <a:r>
              <a:rPr lang="en-GB" baseline="0" dirty="0"/>
              <a:t>, TV presenter and member of the House of Lords  </a:t>
            </a:r>
          </a:p>
          <a:p>
            <a:r>
              <a:rPr lang="en-GB" baseline="0" dirty="0"/>
              <a:t>c. </a:t>
            </a:r>
            <a:r>
              <a:rPr lang="en-GB" baseline="0" dirty="0" err="1"/>
              <a:t>Beti</a:t>
            </a:r>
            <a:r>
              <a:rPr lang="en-GB" baseline="0" dirty="0"/>
              <a:t> Campbell – the first black Headteacher in Wales </a:t>
            </a:r>
          </a:p>
          <a:p>
            <a:r>
              <a:rPr lang="en-GB" baseline="0" dirty="0"/>
              <a:t>d. </a:t>
            </a:r>
            <a:r>
              <a:rPr lang="en-GB" baseline="0" dirty="0" err="1"/>
              <a:t>Betsi</a:t>
            </a:r>
            <a:r>
              <a:rPr lang="en-GB" baseline="0" dirty="0"/>
              <a:t> </a:t>
            </a:r>
            <a:r>
              <a:rPr lang="en-GB" baseline="0" dirty="0" err="1"/>
              <a:t>Cadwaladr</a:t>
            </a:r>
            <a:r>
              <a:rPr lang="en-GB" baseline="0" dirty="0"/>
              <a:t> – she worked as a nurse alongside </a:t>
            </a:r>
            <a:r>
              <a:rPr lang="en-GB" baseline="0" dirty="0">
                <a:latin typeface="Arial" panose="020B0604020202020204" pitchFamily="34" charset="0"/>
                <a:cs typeface="Arial" panose="020B0604020202020204" pitchFamily="34" charset="0"/>
              </a:rPr>
              <a:t>Florence Nightingale in the Crimea – also on board ships</a:t>
            </a:r>
          </a:p>
          <a:p>
            <a:r>
              <a:rPr lang="en-GB" baseline="0" dirty="0">
                <a:latin typeface="Arial" panose="020B0604020202020204" pitchFamily="34" charset="0"/>
                <a:cs typeface="Arial" panose="020B0604020202020204" pitchFamily="34" charset="0"/>
              </a:rPr>
              <a:t>e. Hayley Gomez – international expert on </a:t>
            </a:r>
            <a:r>
              <a:rPr lang="en-GB" baseline="0" dirty="0" err="1">
                <a:latin typeface="Arial" panose="020B0604020202020204" pitchFamily="34" charset="0"/>
                <a:cs typeface="Arial" panose="020B0604020202020204" pitchFamily="34" charset="0"/>
              </a:rPr>
              <a:t>astro</a:t>
            </a:r>
            <a:r>
              <a:rPr lang="en-GB" baseline="0" dirty="0">
                <a:latin typeface="Arial" panose="020B0604020202020204" pitchFamily="34" charset="0"/>
                <a:cs typeface="Arial" panose="020B0604020202020204" pitchFamily="34" charset="0"/>
              </a:rPr>
              <a:t>-physics</a:t>
            </a:r>
            <a:endParaRPr lang="en-US" sz="1300" dirty="0"/>
          </a:p>
          <a:p>
            <a:r>
              <a:rPr lang="en-GB" baseline="0" dirty="0"/>
              <a:t>f. Kirsty Williams – politician; Secretary of State for Education in the Welsh Assembly</a:t>
            </a:r>
          </a:p>
          <a:p>
            <a:r>
              <a:rPr lang="en-GB" baseline="0" dirty="0"/>
              <a:t>g. Greta Thunberg – campaigner for the environment </a:t>
            </a:r>
          </a:p>
          <a:p>
            <a:r>
              <a:rPr lang="en-GB" baseline="0" dirty="0"/>
              <a:t>There are 100 examples of extraordinary women on WEN </a:t>
            </a:r>
            <a:r>
              <a:rPr lang="en-GB" baseline="0" dirty="0" err="1"/>
              <a:t>Cymru’s</a:t>
            </a:r>
            <a:r>
              <a:rPr lang="en-GB" baseline="0" dirty="0"/>
              <a:t> website here:  http://www.100menywodcymreig.cymru/ </a:t>
            </a: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6</a:t>
            </a:fld>
            <a:endParaRPr lang="en-US"/>
          </a:p>
        </p:txBody>
      </p:sp>
    </p:spTree>
    <p:extLst>
      <p:ext uri="{BB962C8B-B14F-4D97-AF65-F5344CB8AC3E}">
        <p14:creationId xmlns:p14="http://schemas.microsoft.com/office/powerpoint/2010/main" val="36077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Something of the Message’s History: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was first sent by the Revd Gwilym Davies from the Rhymney Valley.  He was</a:t>
            </a:r>
            <a:r>
              <a:rPr lang="en-GB" b="0" baseline="0" dirty="0"/>
              <a:t> a pacifist and prominent in establishing the Welsh League of Nations Union and</a:t>
            </a:r>
            <a:r>
              <a:rPr lang="en-GB" b="0" dirty="0"/>
              <a:t> UNESCO. He believed</a:t>
            </a:r>
            <a:r>
              <a:rPr lang="en-GB" b="0" baseline="0" dirty="0"/>
              <a:t> in bringing together the children of the world.  The founder of the Urdd, </a:t>
            </a:r>
            <a:r>
              <a:rPr lang="en-GB" b="0" dirty="0" err="1"/>
              <a:t>Syr</a:t>
            </a:r>
            <a:r>
              <a:rPr lang="en-GB" b="0" dirty="0"/>
              <a:t> Ifan ab Owen Edwards, decided to support the campaign</a:t>
            </a:r>
            <a:r>
              <a:rPr lang="en-GB" b="0" baseline="0" dirty="0"/>
              <a:t> to help promote understanding and eradicate prejudice. </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Message was</a:t>
            </a:r>
            <a:r>
              <a:rPr lang="en-GB" baseline="0" dirty="0"/>
              <a:t> first broadcast by the </a:t>
            </a:r>
            <a:r>
              <a:rPr lang="en-GB" dirty="0"/>
              <a:t>BBC World Service in 1924 and today it is broadcast and shared in a number of different languages, reaching</a:t>
            </a:r>
            <a:r>
              <a:rPr lang="en-GB" baseline="0" dirty="0"/>
              <a:t> every corner of the globe through social media.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After supporting it since its inception, in the 1950's the Urdd was given the responsibility of creating and announcing the Message of Peace and Goodwill from the young people of Wales. </a:t>
            </a:r>
            <a:endParaRPr lang="cy-GB" dirty="0"/>
          </a:p>
          <a:p>
            <a:endParaRPr lang="en-GB" dirty="0"/>
          </a:p>
          <a:p>
            <a:r>
              <a:rPr lang="en-GB" dirty="0"/>
              <a:t>By 1935, 68 countries had responded. Even during the Second World War the message was broadcast without fail, and following the war heart-rending messages were received from children in Germany and Japan. </a:t>
            </a:r>
          </a:p>
          <a:p>
            <a:endParaRPr lang="en-GB" dirty="0"/>
          </a:p>
        </p:txBody>
      </p:sp>
      <p:sp>
        <p:nvSpPr>
          <p:cNvPr id="4" name="Dalfan Rhif y Sleid 3"/>
          <p:cNvSpPr>
            <a:spLocks noGrp="1"/>
          </p:cNvSpPr>
          <p:nvPr>
            <p:ph type="sldNum" sz="quarter" idx="5"/>
          </p:nvPr>
        </p:nvSpPr>
        <p:spPr/>
        <p:txBody>
          <a:bodyPr/>
          <a:lstStyle/>
          <a:p>
            <a:fld id="{70BCD308-16D9-42F8-AB17-E0EC67D9EAE6}" type="slidenum">
              <a:rPr lang="cy-GB" smtClean="0"/>
              <a:t>7</a:t>
            </a:fld>
            <a:endParaRPr lang="cy-GB"/>
          </a:p>
        </p:txBody>
      </p:sp>
    </p:spTree>
    <p:extLst>
      <p:ext uri="{BB962C8B-B14F-4D97-AF65-F5344CB8AC3E}">
        <p14:creationId xmlns:p14="http://schemas.microsoft.com/office/powerpoint/2010/main" val="377260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Women’s Day is held every year</a:t>
            </a:r>
            <a:r>
              <a:rPr lang="en-GB" baseline="0" dirty="0"/>
              <a:t> on 8</a:t>
            </a:r>
            <a:r>
              <a:rPr lang="en-GB" baseline="30000" dirty="0"/>
              <a:t>th</a:t>
            </a:r>
            <a:r>
              <a:rPr lang="en-GB" baseline="0" dirty="0"/>
              <a:t> March – an opportunity to celebrate girls’ achievements worldwide and to campaign for equality.</a:t>
            </a:r>
          </a:p>
          <a:p>
            <a:endParaRPr lang="en-GB" baseline="0" dirty="0"/>
          </a:p>
          <a:p>
            <a:r>
              <a:rPr lang="en-GB" baseline="0" dirty="0"/>
              <a:t>Here are some ideas for activities. </a:t>
            </a:r>
          </a:p>
          <a:p>
            <a:endParaRPr lang="en-GB" baseline="0" dirty="0"/>
          </a:p>
          <a:p>
            <a:r>
              <a:rPr lang="en-GB" baseline="0" dirty="0"/>
              <a:t>See the WEN Wales website for more ideas: https://wenwales.org.uk/cy/amdanom-rhcm/ </a:t>
            </a:r>
          </a:p>
          <a:p>
            <a:endParaRPr lang="en-GB" baseline="0" dirty="0"/>
          </a:p>
          <a:p>
            <a:r>
              <a:rPr lang="en-GB" baseline="0" dirty="0"/>
              <a:t>Image shows an event held by Oxfam on International Women’s Day 2015 in </a:t>
            </a:r>
            <a:r>
              <a:rPr lang="en-GB" baseline="0" dirty="0" err="1"/>
              <a:t>Kumala</a:t>
            </a:r>
            <a:r>
              <a:rPr lang="en-GB" baseline="0" dirty="0"/>
              <a:t>, Sierra Leone.</a:t>
            </a:r>
          </a:p>
          <a:p>
            <a:r>
              <a:rPr lang="en-GB" sz="1300" b="1" dirty="0">
                <a:latin typeface="Arial"/>
                <a:ea typeface="ヒラギノ角ゴ Pro W3" pitchFamily="-89" charset="-128"/>
              </a:rPr>
              <a:t>Image: </a:t>
            </a:r>
            <a:r>
              <a:rPr lang="en-GB" sz="1300" dirty="0">
                <a:latin typeface="Arial"/>
                <a:ea typeface="ヒラギノ角ゴ Pro W3" pitchFamily="-89" charset="-128"/>
                <a:cs typeface="ヒラギノ角ゴ Pro W3" pitchFamily="-89" charset="-128"/>
              </a:rPr>
              <a:t>Michelle Curran/Oxfam</a:t>
            </a:r>
            <a:endParaRPr lang="en-GB" dirty="0"/>
          </a:p>
          <a:p>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8</a:t>
            </a:fld>
            <a:endParaRPr lang="en-US"/>
          </a:p>
        </p:txBody>
      </p:sp>
    </p:spTree>
    <p:extLst>
      <p:ext uri="{BB962C8B-B14F-4D97-AF65-F5344CB8AC3E}">
        <p14:creationId xmlns:p14="http://schemas.microsoft.com/office/powerpoint/2010/main" val="406171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things pupils can start doing now </a:t>
            </a:r>
            <a:r>
              <a:rPr lang="en-GB" sz="1200" b="1" kern="1200" dirty="0">
                <a:solidFill>
                  <a:schemeClr val="tx1"/>
                </a:solidFill>
                <a:effectLst/>
                <a:latin typeface="+mn-lt"/>
                <a:ea typeface="+mn-ea"/>
                <a:cs typeface="+mn-cs"/>
              </a:rPr>
              <a:t>to raise awareness of the Message</a:t>
            </a:r>
            <a:r>
              <a:rPr lang="en-GB" sz="1200" b="1" kern="1200" baseline="0" dirty="0">
                <a:solidFill>
                  <a:schemeClr val="tx1"/>
                </a:solidFill>
                <a:effectLst/>
                <a:latin typeface="+mn-lt"/>
                <a:ea typeface="+mn-ea"/>
                <a:cs typeface="+mn-cs"/>
              </a:rPr>
              <a:t> and to take action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Tell them that</a:t>
            </a:r>
            <a:r>
              <a:rPr lang="en-GB" sz="1200" kern="1200" baseline="0" dirty="0">
                <a:solidFill>
                  <a:schemeClr val="tx1"/>
                </a:solidFill>
                <a:effectLst/>
                <a:latin typeface="+mn-lt"/>
                <a:ea typeface="+mn-ea"/>
                <a:cs typeface="+mn-cs"/>
              </a:rPr>
              <a:t> they will be taking part in further activities about empowering girls in the coming weeks, and encourage them to start thinking how they would like to respond to the theme</a:t>
            </a:r>
            <a:r>
              <a:rPr lang="en-GB" sz="1200" kern="1200" dirty="0">
                <a:solidFill>
                  <a:schemeClr val="tx1"/>
                </a:solidFill>
                <a:effectLst/>
                <a:latin typeface="+mn-lt"/>
                <a:ea typeface="+mn-ea"/>
                <a:cs typeface="+mn-cs"/>
              </a:rPr>
              <a:t> – e.g. through creating a story or film;</a:t>
            </a:r>
            <a:r>
              <a:rPr lang="en-GB" sz="1200" kern="1200" baseline="0" dirty="0">
                <a:solidFill>
                  <a:schemeClr val="tx1"/>
                </a:solidFill>
                <a:effectLst/>
                <a:latin typeface="+mn-lt"/>
                <a:ea typeface="+mn-ea"/>
                <a:cs typeface="+mn-cs"/>
              </a:rPr>
              <a:t> holding an event in the school and inviting a celebrity ………</a:t>
            </a:r>
            <a:endParaRPr lang="en-US" sz="1200" kern="1200" dirty="0">
              <a:solidFill>
                <a:schemeClr val="tx1"/>
              </a:solidFill>
              <a:effectLst/>
              <a:latin typeface="+mn-lt"/>
              <a:ea typeface="+mn-ea"/>
              <a:cs typeface="+mn-cs"/>
            </a:endParaRPr>
          </a:p>
          <a:p>
            <a:r>
              <a:rPr lang="en-GB" dirty="0"/>
              <a:t>More suggestions</a:t>
            </a:r>
            <a:r>
              <a:rPr lang="en-GB" baseline="0" dirty="0"/>
              <a:t> are available on World Vision’s web site here: https://www.worldvision.org/gender-equality-news-stories/seven-ways-empower-women-girls </a:t>
            </a:r>
            <a:endParaRPr lang="en-US" dirty="0"/>
          </a:p>
        </p:txBody>
      </p:sp>
      <p:sp>
        <p:nvSpPr>
          <p:cNvPr id="4" name="Slide Number Placeholder 3"/>
          <p:cNvSpPr>
            <a:spLocks noGrp="1"/>
          </p:cNvSpPr>
          <p:nvPr>
            <p:ph type="sldNum" sz="quarter" idx="10"/>
          </p:nvPr>
        </p:nvSpPr>
        <p:spPr/>
        <p:txBody>
          <a:bodyPr/>
          <a:lstStyle/>
          <a:p>
            <a:fld id="{5D1A417A-A4B2-4113-B476-F42D6B680322}" type="slidenum">
              <a:rPr lang="en-US" smtClean="0"/>
              <a:t>9</a:t>
            </a:fld>
            <a:endParaRPr lang="en-US"/>
          </a:p>
        </p:txBody>
      </p:sp>
    </p:spTree>
    <p:extLst>
      <p:ext uri="{BB962C8B-B14F-4D97-AF65-F5344CB8AC3E}">
        <p14:creationId xmlns:p14="http://schemas.microsoft.com/office/powerpoint/2010/main" val="389328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en-GB" sz="1200" kern="1200" dirty="0">
                <a:solidFill>
                  <a:schemeClr val="tx1"/>
                </a:solidFill>
                <a:effectLst/>
                <a:latin typeface="+mn-lt"/>
                <a:ea typeface="+mn-ea"/>
                <a:cs typeface="+mn-cs"/>
              </a:rPr>
              <a:t>Tell them that</a:t>
            </a:r>
            <a:r>
              <a:rPr lang="en-GB" sz="1200" kern="1200" baseline="0" dirty="0">
                <a:solidFill>
                  <a:schemeClr val="tx1"/>
                </a:solidFill>
                <a:effectLst/>
                <a:latin typeface="+mn-lt"/>
                <a:ea typeface="+mn-ea"/>
                <a:cs typeface="+mn-cs"/>
              </a:rPr>
              <a:t> the video of the Message of Peace and Goodwill will be </a:t>
            </a:r>
            <a:r>
              <a:rPr lang="en-GB" sz="1200" kern="1200" dirty="0">
                <a:solidFill>
                  <a:schemeClr val="tx1"/>
                </a:solidFill>
                <a:effectLst/>
                <a:latin typeface="+mn-lt"/>
                <a:ea typeface="+mn-ea"/>
                <a:cs typeface="+mn-cs"/>
              </a:rPr>
              <a:t>shared </a:t>
            </a:r>
            <a:r>
              <a:rPr lang="en-GB" sz="1200" b="1" kern="1200" dirty="0">
                <a:solidFill>
                  <a:schemeClr val="tx1"/>
                </a:solidFill>
                <a:effectLst/>
                <a:latin typeface="+mn-lt"/>
                <a:ea typeface="+mn-ea"/>
                <a:cs typeface="+mn-cs"/>
              </a:rPr>
              <a:t>on</a:t>
            </a:r>
            <a:r>
              <a:rPr lang="en-GB" sz="1200" kern="1200" dirty="0">
                <a:solidFill>
                  <a:schemeClr val="tx1"/>
                </a:solidFill>
                <a:effectLst/>
                <a:latin typeface="+mn-lt"/>
                <a:ea typeface="+mn-ea"/>
                <a:cs typeface="+mn-cs"/>
              </a:rPr>
              <a:t> 1</a:t>
            </a:r>
            <a:r>
              <a:rPr lang="en-GB" sz="1200" b="1" kern="1200" dirty="0">
                <a:solidFill>
                  <a:schemeClr val="tx1"/>
                </a:solidFill>
                <a:effectLst/>
                <a:latin typeface="+mn-lt"/>
                <a:ea typeface="+mn-ea"/>
                <a:cs typeface="+mn-cs"/>
              </a:rPr>
              <a:t>8</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May, 2020, </a:t>
            </a:r>
            <a:r>
              <a:rPr lang="en-GB" sz="1200" b="0" kern="1200" dirty="0">
                <a:solidFill>
                  <a:schemeClr val="tx1"/>
                </a:solidFill>
                <a:effectLst/>
                <a:latin typeface="+mn-lt"/>
                <a:ea typeface="+mn-ea"/>
                <a:cs typeface="+mn-cs"/>
              </a:rPr>
              <a:t>using the </a:t>
            </a:r>
            <a:r>
              <a:rPr lang="en-GB" sz="1200" b="1" kern="1200">
                <a:solidFill>
                  <a:schemeClr val="tx1"/>
                </a:solidFill>
                <a:effectLst/>
                <a:latin typeface="+mn-lt"/>
                <a:ea typeface="+mn-ea"/>
                <a:cs typeface="+mn-cs"/>
              </a:rPr>
              <a:t>hashtag #heddwch2020 </a:t>
            </a:r>
            <a:r>
              <a:rPr lang="en-GB" sz="1200" kern="1200" dirty="0">
                <a:solidFill>
                  <a:schemeClr val="tx1"/>
                </a:solidFill>
                <a:effectLst/>
                <a:latin typeface="+mn-lt"/>
                <a:ea typeface="+mn-ea"/>
                <a:cs typeface="+mn-cs"/>
              </a:rPr>
              <a:t>– an opportunity to respond</a:t>
            </a:r>
            <a:r>
              <a:rPr lang="en-GB" sz="1200" kern="1200" baseline="0" dirty="0">
                <a:solidFill>
                  <a:schemeClr val="tx1"/>
                </a:solidFill>
                <a:effectLst/>
                <a:latin typeface="+mn-lt"/>
                <a:ea typeface="+mn-ea"/>
                <a:cs typeface="+mn-cs"/>
              </a:rPr>
              <a:t> and to share the Message with others!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aim to </a:t>
            </a:r>
            <a:r>
              <a:rPr lang="en-GB" sz="1200" b="1" kern="1200" dirty="0">
                <a:solidFill>
                  <a:schemeClr val="tx1"/>
                </a:solidFill>
                <a:effectLst/>
                <a:latin typeface="+mn-lt"/>
                <a:ea typeface="+mn-ea"/>
                <a:cs typeface="+mn-cs"/>
              </a:rPr>
              <a:t>share the Message with children</a:t>
            </a:r>
            <a:r>
              <a:rPr lang="en-GB" sz="1200" b="1" kern="1200" baseline="0" dirty="0">
                <a:solidFill>
                  <a:schemeClr val="tx1"/>
                </a:solidFill>
                <a:effectLst/>
                <a:latin typeface="+mn-lt"/>
                <a:ea typeface="+mn-ea"/>
                <a:cs typeface="+mn-cs"/>
              </a:rPr>
              <a:t> in other countries</a:t>
            </a:r>
            <a:r>
              <a:rPr lang="en-GB" sz="1200" kern="1200" baseline="0" dirty="0">
                <a:solidFill>
                  <a:schemeClr val="tx1"/>
                </a:solidFill>
                <a:effectLst/>
                <a:latin typeface="+mn-lt"/>
                <a:ea typeface="+mn-ea"/>
                <a:cs typeface="+mn-cs"/>
              </a:rPr>
              <a:t>, and encourage them to send responses.</a:t>
            </a:r>
            <a:r>
              <a:rPr lang="en-GB" sz="1200" kern="1200" dirty="0">
                <a:solidFill>
                  <a:schemeClr val="tx1"/>
                </a:solidFill>
                <a:effectLst/>
                <a:latin typeface="+mn-lt"/>
                <a:ea typeface="+mn-ea"/>
                <a:cs typeface="+mn-cs"/>
              </a:rPr>
              <a:t>  Ask the children to think of ideas - e.g. do you have a link with a school in a different country? </a:t>
            </a:r>
            <a:endParaRPr lang="en-US" sz="1200" kern="1200" dirty="0">
              <a:solidFill>
                <a:schemeClr val="tx1"/>
              </a:solidFill>
              <a:effectLst/>
              <a:latin typeface="+mn-lt"/>
              <a:ea typeface="+mn-ea"/>
              <a:cs typeface="+mn-cs"/>
            </a:endParaRPr>
          </a:p>
          <a:p>
            <a:endParaRPr lang="cy-GB" dirty="0"/>
          </a:p>
        </p:txBody>
      </p:sp>
      <p:sp>
        <p:nvSpPr>
          <p:cNvPr id="4" name="Dalfan Rhif y Sleid 3"/>
          <p:cNvSpPr>
            <a:spLocks noGrp="1"/>
          </p:cNvSpPr>
          <p:nvPr>
            <p:ph type="sldNum" sz="quarter" idx="5"/>
          </p:nvPr>
        </p:nvSpPr>
        <p:spPr/>
        <p:txBody>
          <a:bodyPr/>
          <a:lstStyle/>
          <a:p>
            <a:fld id="{70BCD308-16D9-42F8-AB17-E0EC67D9EAE6}" type="slidenum">
              <a:rPr lang="cy-GB" smtClean="0"/>
              <a:t>10</a:t>
            </a:fld>
            <a:endParaRPr lang="cy-GB"/>
          </a:p>
        </p:txBody>
      </p:sp>
    </p:spTree>
    <p:extLst>
      <p:ext uri="{BB962C8B-B14F-4D97-AF65-F5344CB8AC3E}">
        <p14:creationId xmlns:p14="http://schemas.microsoft.com/office/powerpoint/2010/main" val="3163959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h chwith">
    <p:spTree>
      <p:nvGrpSpPr>
        <p:cNvPr id="1" name=""/>
        <p:cNvGrpSpPr/>
        <p:nvPr/>
      </p:nvGrpSpPr>
      <p:grpSpPr>
        <a:xfrm>
          <a:off x="0" y="0"/>
          <a:ext cx="0" cy="0"/>
          <a:chOff x="0" y="0"/>
          <a:chExt cx="0" cy="0"/>
        </a:xfrm>
      </p:grpSpPr>
      <p:sp>
        <p:nvSpPr>
          <p:cNvPr id="10" name="Teitl 9">
            <a:extLst>
              <a:ext uri="{FF2B5EF4-FFF2-40B4-BE49-F238E27FC236}">
                <a16:creationId xmlns:a16="http://schemas.microsoft.com/office/drawing/2014/main" id="{94C4A0D5-14E7-45A5-B376-CDAF9CB9737E}"/>
              </a:ext>
            </a:extLst>
          </p:cNvPr>
          <p:cNvSpPr>
            <a:spLocks noGrp="1"/>
          </p:cNvSpPr>
          <p:nvPr>
            <p:ph type="title"/>
          </p:nvPr>
        </p:nvSpPr>
        <p:spPr>
          <a:xfrm>
            <a:off x="623688" y="2666144"/>
            <a:ext cx="3299691" cy="1878147"/>
          </a:xfrm>
          <a:prstGeom prst="rect">
            <a:avLst/>
          </a:prstGeom>
        </p:spPr>
        <p:txBody>
          <a:bodyPr anchor="t" anchorCtr="0"/>
          <a:lstStyle>
            <a:lvl1pPr>
              <a:defRPr sz="3600" b="0">
                <a:solidFill>
                  <a:schemeClr val="bg1"/>
                </a:solidFill>
                <a:latin typeface="Arial Black" panose="020B0A04020102020204" pitchFamily="34" charset="0"/>
                <a:cs typeface="Arial" panose="020B0604020202020204" pitchFamily="34" charset="0"/>
              </a:defRPr>
            </a:lvl1pPr>
          </a:lstStyle>
          <a:p>
            <a:r>
              <a:rPr lang="cy-GB"/>
              <a:t>Cliciwch i olygu arddull teitl y Meistr</a:t>
            </a:r>
            <a:endParaRPr lang="cy-GB" dirty="0"/>
          </a:p>
        </p:txBody>
      </p:sp>
      <p:sp>
        <p:nvSpPr>
          <p:cNvPr id="12" name="Dalfan Llun 11">
            <a:extLst>
              <a:ext uri="{FF2B5EF4-FFF2-40B4-BE49-F238E27FC236}">
                <a16:creationId xmlns:a16="http://schemas.microsoft.com/office/drawing/2014/main" id="{12109987-1FB2-4FC3-A22B-E4C60106FAC5}"/>
              </a:ext>
            </a:extLst>
          </p:cNvPr>
          <p:cNvSpPr>
            <a:spLocks noGrp="1"/>
          </p:cNvSpPr>
          <p:nvPr>
            <p:ph type="pic" sz="quarter" idx="10"/>
          </p:nvPr>
        </p:nvSpPr>
        <p:spPr>
          <a:xfrm>
            <a:off x="4488872" y="0"/>
            <a:ext cx="7703127" cy="6858000"/>
          </a:xfrm>
          <a:prstGeom prst="rect">
            <a:avLst/>
          </a:prstGeom>
        </p:spPr>
        <p:txBody>
          <a:bodyPr/>
          <a:lstStyle/>
          <a:p>
            <a:r>
              <a:rPr lang="cy-GB"/>
              <a:t>Cliciwch eicon i ychwanegu llun</a:t>
            </a:r>
          </a:p>
        </p:txBody>
      </p:sp>
      <p:pic>
        <p:nvPicPr>
          <p:cNvPr id="14" name="Llun 13">
            <a:extLst>
              <a:ext uri="{FF2B5EF4-FFF2-40B4-BE49-F238E27FC236}">
                <a16:creationId xmlns:a16="http://schemas.microsoft.com/office/drawing/2014/main" id="{885DFD7B-AAA6-4543-852B-9DE6F86308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551869" y="1348512"/>
            <a:ext cx="1080000" cy="1080000"/>
          </a:xfrm>
          <a:prstGeom prst="rect">
            <a:avLst/>
          </a:prstGeom>
        </p:spPr>
      </p:pic>
    </p:spTree>
    <p:extLst>
      <p:ext uri="{BB962C8B-B14F-4D97-AF65-F5344CB8AC3E}">
        <p14:creationId xmlns:p14="http://schemas.microsoft.com/office/powerpoint/2010/main" val="76920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yfyniadau">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D91A2CCE-ADCF-4812-B676-DB2B06BC8412}"/>
              </a:ext>
            </a:extLst>
          </p:cNvPr>
          <p:cNvSpPr>
            <a:spLocks noGrp="1"/>
          </p:cNvSpPr>
          <p:nvPr>
            <p:ph type="title"/>
          </p:nvPr>
        </p:nvSpPr>
        <p:spPr>
          <a:xfrm>
            <a:off x="839788" y="365126"/>
            <a:ext cx="8627485" cy="823912"/>
          </a:xfrm>
        </p:spPr>
        <p:txBody>
          <a:bodyPr>
            <a:normAutofit/>
          </a:bodyPr>
          <a:lstStyle>
            <a:lvl1pPr>
              <a:defRPr sz="3600"/>
            </a:lvl1pPr>
          </a:lstStyle>
          <a:p>
            <a:r>
              <a:rPr lang="cy-GB" dirty="0"/>
              <a:t>Cliciwch i olygu arddull teitl y Meistr</a:t>
            </a:r>
          </a:p>
        </p:txBody>
      </p:sp>
      <p:sp>
        <p:nvSpPr>
          <p:cNvPr id="3" name="Dalfan Testun 2">
            <a:extLst>
              <a:ext uri="{FF2B5EF4-FFF2-40B4-BE49-F238E27FC236}">
                <a16:creationId xmlns:a16="http://schemas.microsoft.com/office/drawing/2014/main" id="{343DDEC7-C468-4686-A4AC-DFC3BA72127C}"/>
              </a:ext>
            </a:extLst>
          </p:cNvPr>
          <p:cNvSpPr>
            <a:spLocks noGrp="1"/>
          </p:cNvSpPr>
          <p:nvPr>
            <p:ph type="body" idx="1" hasCustomPrompt="1"/>
          </p:nvPr>
        </p:nvSpPr>
        <p:spPr>
          <a:xfrm>
            <a:off x="836612" y="2949361"/>
            <a:ext cx="4637375" cy="2243691"/>
          </a:xfrm>
        </p:spPr>
        <p:txBody>
          <a:bodyPr wrap="square" anchor="ctr" anchorCtr="0">
            <a:noAutofit/>
          </a:bodyP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dirty="0"/>
              <a:t>    Rhywbeth mae rhywun arall wedi dweud ynghylch cynnwys y cyflwyniad dan sylw.</a:t>
            </a:r>
          </a:p>
        </p:txBody>
      </p:sp>
      <p:sp>
        <p:nvSpPr>
          <p:cNvPr id="5" name="Dalfan Testun 4">
            <a:extLst>
              <a:ext uri="{FF2B5EF4-FFF2-40B4-BE49-F238E27FC236}">
                <a16:creationId xmlns:a16="http://schemas.microsoft.com/office/drawing/2014/main" id="{64214338-D00B-4E3A-A49A-56E4FE2612CE}"/>
              </a:ext>
            </a:extLst>
          </p:cNvPr>
          <p:cNvSpPr>
            <a:spLocks noGrp="1"/>
          </p:cNvSpPr>
          <p:nvPr>
            <p:ph type="body" sz="quarter" idx="3" hasCustomPrompt="1"/>
          </p:nvPr>
        </p:nvSpPr>
        <p:spPr>
          <a:xfrm>
            <a:off x="6256769" y="1492552"/>
            <a:ext cx="5183188" cy="1689693"/>
          </a:xfrm>
        </p:spPr>
        <p:txBody>
          <a:bodyPr anchor="ctr" anchorCtr="0">
            <a:spAutoFit/>
          </a:bodyP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dirty="0"/>
              <a:t>Rhywbeth arall sydd wedi cael ei ddweud am y prosiect ac angen ei ddyfynnu ar y sleid.</a:t>
            </a:r>
          </a:p>
        </p:txBody>
      </p:sp>
      <p:sp>
        <p:nvSpPr>
          <p:cNvPr id="18" name="Dalfan Llun 17">
            <a:extLst>
              <a:ext uri="{FF2B5EF4-FFF2-40B4-BE49-F238E27FC236}">
                <a16:creationId xmlns:a16="http://schemas.microsoft.com/office/drawing/2014/main" id="{0D450408-400A-42E7-BDC9-9F8CE0E906F4}"/>
              </a:ext>
            </a:extLst>
          </p:cNvPr>
          <p:cNvSpPr>
            <a:spLocks noGrp="1"/>
          </p:cNvSpPr>
          <p:nvPr>
            <p:ph type="pic" sz="quarter" idx="10"/>
          </p:nvPr>
        </p:nvSpPr>
        <p:spPr>
          <a:xfrm>
            <a:off x="9971314" y="4218339"/>
            <a:ext cx="2038915" cy="807306"/>
          </a:xfrm>
        </p:spPr>
        <p:txBody>
          <a:bodyPr/>
          <a:lstStyle/>
          <a:p>
            <a:endParaRPr lang="cy-GB"/>
          </a:p>
        </p:txBody>
      </p:sp>
      <p:sp>
        <p:nvSpPr>
          <p:cNvPr id="19" name="Dalfan Llun 17">
            <a:extLst>
              <a:ext uri="{FF2B5EF4-FFF2-40B4-BE49-F238E27FC236}">
                <a16:creationId xmlns:a16="http://schemas.microsoft.com/office/drawing/2014/main" id="{CC386623-B299-4521-8872-B03B176F1DB5}"/>
              </a:ext>
            </a:extLst>
          </p:cNvPr>
          <p:cNvSpPr>
            <a:spLocks noGrp="1"/>
          </p:cNvSpPr>
          <p:nvPr>
            <p:ph type="pic" sz="quarter" idx="11"/>
          </p:nvPr>
        </p:nvSpPr>
        <p:spPr>
          <a:xfrm>
            <a:off x="4180115" y="1298916"/>
            <a:ext cx="2200408" cy="823912"/>
          </a:xfrm>
        </p:spPr>
        <p:txBody>
          <a:bodyPr/>
          <a:lstStyle/>
          <a:p>
            <a:endParaRPr lang="cy-GB" dirty="0"/>
          </a:p>
        </p:txBody>
      </p:sp>
      <p:sp>
        <p:nvSpPr>
          <p:cNvPr id="20" name="Dalfan Llun 17">
            <a:extLst>
              <a:ext uri="{FF2B5EF4-FFF2-40B4-BE49-F238E27FC236}">
                <a16:creationId xmlns:a16="http://schemas.microsoft.com/office/drawing/2014/main" id="{91496A6E-D07F-40BB-9035-7232080B4454}"/>
              </a:ext>
            </a:extLst>
          </p:cNvPr>
          <p:cNvSpPr>
            <a:spLocks noGrp="1"/>
          </p:cNvSpPr>
          <p:nvPr>
            <p:ph type="pic" sz="quarter" idx="12"/>
          </p:nvPr>
        </p:nvSpPr>
        <p:spPr>
          <a:xfrm>
            <a:off x="624342" y="1806575"/>
            <a:ext cx="1748744" cy="900339"/>
          </a:xfrm>
        </p:spPr>
        <p:txBody>
          <a:bodyPr/>
          <a:lstStyle/>
          <a:p>
            <a:endParaRPr lang="cy-GB" dirty="0"/>
          </a:p>
        </p:txBody>
      </p:sp>
      <p:sp>
        <p:nvSpPr>
          <p:cNvPr id="21" name="Dalfan Llun 17">
            <a:extLst>
              <a:ext uri="{FF2B5EF4-FFF2-40B4-BE49-F238E27FC236}">
                <a16:creationId xmlns:a16="http://schemas.microsoft.com/office/drawing/2014/main" id="{218CA1A0-2FA9-4C18-A4DB-14A8118C90C6}"/>
              </a:ext>
            </a:extLst>
          </p:cNvPr>
          <p:cNvSpPr>
            <a:spLocks noGrp="1"/>
          </p:cNvSpPr>
          <p:nvPr>
            <p:ph type="pic" sz="quarter" idx="13"/>
          </p:nvPr>
        </p:nvSpPr>
        <p:spPr>
          <a:xfrm>
            <a:off x="4835091" y="4633533"/>
            <a:ext cx="1882924" cy="784225"/>
          </a:xfrm>
        </p:spPr>
        <p:txBody>
          <a:bodyPr/>
          <a:lstStyle/>
          <a:p>
            <a:endParaRPr lang="cy-GB" dirty="0"/>
          </a:p>
        </p:txBody>
      </p:sp>
      <p:sp>
        <p:nvSpPr>
          <p:cNvPr id="22" name="Dalfan Testun 2">
            <a:extLst>
              <a:ext uri="{FF2B5EF4-FFF2-40B4-BE49-F238E27FC236}">
                <a16:creationId xmlns:a16="http://schemas.microsoft.com/office/drawing/2014/main" id="{BD9025C3-368D-4DA9-9B8B-24625F092F67}"/>
              </a:ext>
            </a:extLst>
          </p:cNvPr>
          <p:cNvSpPr>
            <a:spLocks noGrp="1"/>
          </p:cNvSpPr>
          <p:nvPr>
            <p:ph type="body" idx="14" hasCustomPrompt="1"/>
          </p:nvPr>
        </p:nvSpPr>
        <p:spPr>
          <a:xfrm>
            <a:off x="2002971" y="5294585"/>
            <a:ext cx="3471016" cy="646332"/>
          </a:xfrm>
        </p:spPr>
        <p:txBody>
          <a:bodyPr wrap="square" anchor="t" anchorCtr="0">
            <a:noAutofit/>
          </a:bodyPr>
          <a:lstStyle>
            <a:lvl1pPr marL="0" indent="0" algn="r">
              <a:lnSpc>
                <a:spcPct val="100000"/>
              </a:lnSpc>
              <a:spcBef>
                <a:spcPts val="0"/>
              </a:spcBef>
              <a:buNone/>
              <a:defRPr sz="1800" b="0">
                <a:latin typeface="Gotham Round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dirty="0"/>
              <a:t>Enw</a:t>
            </a:r>
          </a:p>
          <a:p>
            <a:pPr lvl="0"/>
            <a:r>
              <a:rPr lang="cy-GB" dirty="0"/>
              <a:t>Unrhyw fanylion arall</a:t>
            </a:r>
          </a:p>
        </p:txBody>
      </p:sp>
      <p:sp>
        <p:nvSpPr>
          <p:cNvPr id="23" name="Dalfan Testun 2">
            <a:extLst>
              <a:ext uri="{FF2B5EF4-FFF2-40B4-BE49-F238E27FC236}">
                <a16:creationId xmlns:a16="http://schemas.microsoft.com/office/drawing/2014/main" id="{CC68475D-2969-4EC5-821F-C7421ABD6348}"/>
              </a:ext>
            </a:extLst>
          </p:cNvPr>
          <p:cNvSpPr>
            <a:spLocks noGrp="1"/>
          </p:cNvSpPr>
          <p:nvPr>
            <p:ph type="body" idx="15" hasCustomPrompt="1"/>
          </p:nvPr>
        </p:nvSpPr>
        <p:spPr>
          <a:xfrm>
            <a:off x="7968941" y="3334593"/>
            <a:ext cx="3471016" cy="646332"/>
          </a:xfrm>
        </p:spPr>
        <p:txBody>
          <a:bodyPr wrap="square" anchor="t" anchorCtr="0">
            <a:noAutofit/>
          </a:bodyPr>
          <a:lstStyle>
            <a:lvl1pPr marL="0" indent="0" algn="r">
              <a:lnSpc>
                <a:spcPct val="100000"/>
              </a:lnSpc>
              <a:spcBef>
                <a:spcPts val="0"/>
              </a:spcBef>
              <a:buNone/>
              <a:defRPr sz="1800" b="0">
                <a:latin typeface="Gotham Rounded Light"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dirty="0"/>
              <a:t>Enw</a:t>
            </a:r>
          </a:p>
          <a:p>
            <a:pPr lvl="0"/>
            <a:r>
              <a:rPr lang="cy-GB" dirty="0"/>
              <a:t>Unrhyw fanylion arall</a:t>
            </a:r>
          </a:p>
        </p:txBody>
      </p:sp>
    </p:spTree>
    <p:extLst>
      <p:ext uri="{BB962C8B-B14F-4D97-AF65-F5344CB8AC3E}">
        <p14:creationId xmlns:p14="http://schemas.microsoft.com/office/powerpoint/2010/main" val="292046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show Top">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DAB12F66-825E-4C1E-9324-A1F63C739FA9}"/>
              </a:ext>
            </a:extLst>
          </p:cNvPr>
          <p:cNvSpPr>
            <a:spLocks noGrp="1"/>
          </p:cNvSpPr>
          <p:nvPr>
            <p:ph type="title"/>
          </p:nvPr>
        </p:nvSpPr>
        <p:spPr>
          <a:xfrm>
            <a:off x="838200" y="3429000"/>
            <a:ext cx="10515600" cy="780184"/>
          </a:xfrm>
        </p:spPr>
        <p:txBody>
          <a:bodyPr/>
          <a:lstStyle/>
          <a:p>
            <a:r>
              <a:rPr lang="cy-GB" dirty="0"/>
              <a:t>Cliciwch i olygu arddull teitl y Meistr</a:t>
            </a:r>
          </a:p>
        </p:txBody>
      </p:sp>
      <p:sp>
        <p:nvSpPr>
          <p:cNvPr id="6" name="Dalfan Cynnwys 5" descr="Testun byr ychwanegol">
            <a:extLst>
              <a:ext uri="{FF2B5EF4-FFF2-40B4-BE49-F238E27FC236}">
                <a16:creationId xmlns:a16="http://schemas.microsoft.com/office/drawing/2014/main" id="{8953E9B7-4FAB-45B2-99BA-3FCABE8AA3B3}"/>
              </a:ext>
            </a:extLst>
          </p:cNvPr>
          <p:cNvSpPr>
            <a:spLocks noGrp="1"/>
          </p:cNvSpPr>
          <p:nvPr>
            <p:ph sz="quarter" idx="10"/>
          </p:nvPr>
        </p:nvSpPr>
        <p:spPr>
          <a:xfrm>
            <a:off x="838200" y="4345913"/>
            <a:ext cx="9101138" cy="1347316"/>
          </a:xfrm>
        </p:spPr>
        <p:txBody>
          <a:bodyPr/>
          <a:lstStyle>
            <a:lvl1pPr marL="0" indent="0">
              <a:buFontTx/>
              <a:buNone/>
              <a:defRPr/>
            </a:lvl1pPr>
            <a:lvl2pPr marL="457200" indent="0">
              <a:buNone/>
              <a:defRPr/>
            </a:lvl2pPr>
          </a:lstStyle>
          <a:p>
            <a:pPr lvl="0"/>
            <a:r>
              <a:rPr lang="cy-GB" dirty="0"/>
              <a:t>Golygu'r arddulliau testun Meistr</a:t>
            </a:r>
          </a:p>
        </p:txBody>
      </p:sp>
    </p:spTree>
    <p:extLst>
      <p:ext uri="{BB962C8B-B14F-4D97-AF65-F5344CB8AC3E}">
        <p14:creationId xmlns:p14="http://schemas.microsoft.com/office/powerpoint/2010/main" val="20709337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llun gyda testun">
    <p:spTree>
      <p:nvGrpSpPr>
        <p:cNvPr id="1" name=""/>
        <p:cNvGrpSpPr/>
        <p:nvPr/>
      </p:nvGrpSpPr>
      <p:grpSpPr>
        <a:xfrm>
          <a:off x="0" y="0"/>
          <a:ext cx="0" cy="0"/>
          <a:chOff x="0" y="0"/>
          <a:chExt cx="0" cy="0"/>
        </a:xfrm>
      </p:grpSpPr>
      <p:sp>
        <p:nvSpPr>
          <p:cNvPr id="3" name="Dalfan Llun 2">
            <a:extLst>
              <a:ext uri="{FF2B5EF4-FFF2-40B4-BE49-F238E27FC236}">
                <a16:creationId xmlns:a16="http://schemas.microsoft.com/office/drawing/2014/main" id="{6F8136BD-06C0-4C32-957F-A46238F32ED3}"/>
              </a:ext>
            </a:extLst>
          </p:cNvPr>
          <p:cNvSpPr>
            <a:spLocks noGrp="1"/>
          </p:cNvSpPr>
          <p:nvPr>
            <p:ph type="pic" idx="1"/>
          </p:nvPr>
        </p:nvSpPr>
        <p:spPr>
          <a:xfrm>
            <a:off x="2605767" y="797565"/>
            <a:ext cx="3438526" cy="2476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4" name="Dalfan Testun 3">
            <a:extLst>
              <a:ext uri="{FF2B5EF4-FFF2-40B4-BE49-F238E27FC236}">
                <a16:creationId xmlns:a16="http://schemas.microsoft.com/office/drawing/2014/main" id="{A47F871D-D070-4C3F-9C7F-9749791F89C7}"/>
              </a:ext>
            </a:extLst>
          </p:cNvPr>
          <p:cNvSpPr>
            <a:spLocks noGrp="1"/>
          </p:cNvSpPr>
          <p:nvPr>
            <p:ph type="body" sz="half" idx="2"/>
          </p:nvPr>
        </p:nvSpPr>
        <p:spPr>
          <a:xfrm>
            <a:off x="836611" y="797565"/>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
        <p:nvSpPr>
          <p:cNvPr id="8" name="Dalfan Llun 2">
            <a:extLst>
              <a:ext uri="{FF2B5EF4-FFF2-40B4-BE49-F238E27FC236}">
                <a16:creationId xmlns:a16="http://schemas.microsoft.com/office/drawing/2014/main" id="{1B88DA93-F087-4039-974A-19382CFA2EC9}"/>
              </a:ext>
            </a:extLst>
          </p:cNvPr>
          <p:cNvSpPr>
            <a:spLocks noGrp="1"/>
          </p:cNvSpPr>
          <p:nvPr>
            <p:ph type="pic" idx="10"/>
          </p:nvPr>
        </p:nvSpPr>
        <p:spPr>
          <a:xfrm>
            <a:off x="6147710" y="797565"/>
            <a:ext cx="3446234" cy="2476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9" name="Dalfan Llun 2">
            <a:extLst>
              <a:ext uri="{FF2B5EF4-FFF2-40B4-BE49-F238E27FC236}">
                <a16:creationId xmlns:a16="http://schemas.microsoft.com/office/drawing/2014/main" id="{22C6B21E-ABA0-4EDA-B559-EEFB153D41E2}"/>
              </a:ext>
            </a:extLst>
          </p:cNvPr>
          <p:cNvSpPr>
            <a:spLocks noGrp="1"/>
          </p:cNvSpPr>
          <p:nvPr>
            <p:ph type="pic" idx="11"/>
          </p:nvPr>
        </p:nvSpPr>
        <p:spPr>
          <a:xfrm>
            <a:off x="2605767" y="3367313"/>
            <a:ext cx="3438526" cy="2476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10" name="Dalfan Llun 2">
            <a:extLst>
              <a:ext uri="{FF2B5EF4-FFF2-40B4-BE49-F238E27FC236}">
                <a16:creationId xmlns:a16="http://schemas.microsoft.com/office/drawing/2014/main" id="{4125F21F-17BF-4BE9-B3EE-1B77F35622DB}"/>
              </a:ext>
            </a:extLst>
          </p:cNvPr>
          <p:cNvSpPr>
            <a:spLocks noGrp="1"/>
          </p:cNvSpPr>
          <p:nvPr>
            <p:ph type="pic" idx="12"/>
          </p:nvPr>
        </p:nvSpPr>
        <p:spPr>
          <a:xfrm>
            <a:off x="6147710" y="3367314"/>
            <a:ext cx="3446234" cy="2476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11" name="Dalfan Testun 3">
            <a:extLst>
              <a:ext uri="{FF2B5EF4-FFF2-40B4-BE49-F238E27FC236}">
                <a16:creationId xmlns:a16="http://schemas.microsoft.com/office/drawing/2014/main" id="{E03B00AD-6BB9-4661-8A7A-1BC7AF9FF1A4}"/>
              </a:ext>
            </a:extLst>
          </p:cNvPr>
          <p:cNvSpPr>
            <a:spLocks noGrp="1"/>
          </p:cNvSpPr>
          <p:nvPr>
            <p:ph type="body" sz="half" idx="13"/>
          </p:nvPr>
        </p:nvSpPr>
        <p:spPr>
          <a:xfrm>
            <a:off x="890587" y="4636499"/>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
        <p:nvSpPr>
          <p:cNvPr id="12" name="Dalfan Testun 3">
            <a:extLst>
              <a:ext uri="{FF2B5EF4-FFF2-40B4-BE49-F238E27FC236}">
                <a16:creationId xmlns:a16="http://schemas.microsoft.com/office/drawing/2014/main" id="{D6A1511F-4D19-4358-A787-C7F30482CFED}"/>
              </a:ext>
            </a:extLst>
          </p:cNvPr>
          <p:cNvSpPr>
            <a:spLocks noGrp="1"/>
          </p:cNvSpPr>
          <p:nvPr>
            <p:ph type="body" sz="half" idx="14"/>
          </p:nvPr>
        </p:nvSpPr>
        <p:spPr>
          <a:xfrm>
            <a:off x="9773785" y="785866"/>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
        <p:nvSpPr>
          <p:cNvPr id="13" name="Dalfan Testun 3">
            <a:extLst>
              <a:ext uri="{FF2B5EF4-FFF2-40B4-BE49-F238E27FC236}">
                <a16:creationId xmlns:a16="http://schemas.microsoft.com/office/drawing/2014/main" id="{5B16D2FB-32A3-4F26-BBE2-01C715568693}"/>
              </a:ext>
            </a:extLst>
          </p:cNvPr>
          <p:cNvSpPr>
            <a:spLocks noGrp="1"/>
          </p:cNvSpPr>
          <p:nvPr>
            <p:ph type="body" sz="half" idx="15"/>
          </p:nvPr>
        </p:nvSpPr>
        <p:spPr>
          <a:xfrm>
            <a:off x="9827761" y="4624800"/>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Tree>
    <p:extLst>
      <p:ext uri="{BB962C8B-B14F-4D97-AF65-F5344CB8AC3E}">
        <p14:creationId xmlns:p14="http://schemas.microsoft.com/office/powerpoint/2010/main" val="127513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u lun gyda testun">
    <p:spTree>
      <p:nvGrpSpPr>
        <p:cNvPr id="1" name=""/>
        <p:cNvGrpSpPr/>
        <p:nvPr/>
      </p:nvGrpSpPr>
      <p:grpSpPr>
        <a:xfrm>
          <a:off x="0" y="0"/>
          <a:ext cx="0" cy="0"/>
          <a:chOff x="0" y="0"/>
          <a:chExt cx="0" cy="0"/>
        </a:xfrm>
      </p:grpSpPr>
      <p:sp>
        <p:nvSpPr>
          <p:cNvPr id="3" name="Dalfan Llun 2">
            <a:extLst>
              <a:ext uri="{FF2B5EF4-FFF2-40B4-BE49-F238E27FC236}">
                <a16:creationId xmlns:a16="http://schemas.microsoft.com/office/drawing/2014/main" id="{6F8136BD-06C0-4C32-957F-A46238F32ED3}"/>
              </a:ext>
            </a:extLst>
          </p:cNvPr>
          <p:cNvSpPr>
            <a:spLocks noGrp="1"/>
          </p:cNvSpPr>
          <p:nvPr>
            <p:ph type="pic" idx="1"/>
          </p:nvPr>
        </p:nvSpPr>
        <p:spPr>
          <a:xfrm>
            <a:off x="2605767" y="797565"/>
            <a:ext cx="6988176" cy="2415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4" name="Dalfan Testun 3">
            <a:extLst>
              <a:ext uri="{FF2B5EF4-FFF2-40B4-BE49-F238E27FC236}">
                <a16:creationId xmlns:a16="http://schemas.microsoft.com/office/drawing/2014/main" id="{A47F871D-D070-4C3F-9C7F-9749791F89C7}"/>
              </a:ext>
            </a:extLst>
          </p:cNvPr>
          <p:cNvSpPr>
            <a:spLocks noGrp="1"/>
          </p:cNvSpPr>
          <p:nvPr>
            <p:ph type="body" sz="half" idx="2"/>
          </p:nvPr>
        </p:nvSpPr>
        <p:spPr>
          <a:xfrm>
            <a:off x="938211" y="797565"/>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
        <p:nvSpPr>
          <p:cNvPr id="10" name="Dalfan Llun 2">
            <a:extLst>
              <a:ext uri="{FF2B5EF4-FFF2-40B4-BE49-F238E27FC236}">
                <a16:creationId xmlns:a16="http://schemas.microsoft.com/office/drawing/2014/main" id="{4125F21F-17BF-4BE9-B3EE-1B77F35622DB}"/>
              </a:ext>
            </a:extLst>
          </p:cNvPr>
          <p:cNvSpPr>
            <a:spLocks noGrp="1"/>
          </p:cNvSpPr>
          <p:nvPr>
            <p:ph type="pic" idx="12"/>
          </p:nvPr>
        </p:nvSpPr>
        <p:spPr>
          <a:xfrm>
            <a:off x="2605768" y="3327402"/>
            <a:ext cx="6988176" cy="2415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y-GB"/>
          </a:p>
        </p:txBody>
      </p:sp>
      <p:sp>
        <p:nvSpPr>
          <p:cNvPr id="13" name="Dalfan Testun 3">
            <a:extLst>
              <a:ext uri="{FF2B5EF4-FFF2-40B4-BE49-F238E27FC236}">
                <a16:creationId xmlns:a16="http://schemas.microsoft.com/office/drawing/2014/main" id="{5B16D2FB-32A3-4F26-BBE2-01C715568693}"/>
              </a:ext>
            </a:extLst>
          </p:cNvPr>
          <p:cNvSpPr>
            <a:spLocks noGrp="1"/>
          </p:cNvSpPr>
          <p:nvPr>
            <p:ph type="body" sz="half" idx="15"/>
          </p:nvPr>
        </p:nvSpPr>
        <p:spPr>
          <a:xfrm>
            <a:off x="9740676" y="3327401"/>
            <a:ext cx="1562326" cy="121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Golygu'r arddulliau testun Meistr</a:t>
            </a:r>
          </a:p>
        </p:txBody>
      </p:sp>
    </p:spTree>
    <p:extLst>
      <p:ext uri="{BB962C8B-B14F-4D97-AF65-F5344CB8AC3E}">
        <p14:creationId xmlns:p14="http://schemas.microsoft.com/office/powerpoint/2010/main" val="424873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deo">
    <p:spTree>
      <p:nvGrpSpPr>
        <p:cNvPr id="1" name=""/>
        <p:cNvGrpSpPr/>
        <p:nvPr/>
      </p:nvGrpSpPr>
      <p:grpSpPr>
        <a:xfrm>
          <a:off x="0" y="0"/>
          <a:ext cx="0" cy="0"/>
          <a:chOff x="0" y="0"/>
          <a:chExt cx="0" cy="0"/>
        </a:xfrm>
      </p:grpSpPr>
      <p:sp>
        <p:nvSpPr>
          <p:cNvPr id="7" name="Dalfan Cyfrwng 6">
            <a:extLst>
              <a:ext uri="{FF2B5EF4-FFF2-40B4-BE49-F238E27FC236}">
                <a16:creationId xmlns:a16="http://schemas.microsoft.com/office/drawing/2014/main" id="{DCB137D7-8E9E-4C63-A0F0-C06BF22E9610}"/>
              </a:ext>
            </a:extLst>
          </p:cNvPr>
          <p:cNvSpPr>
            <a:spLocks noGrp="1"/>
          </p:cNvSpPr>
          <p:nvPr>
            <p:ph type="media" sz="quarter" idx="10"/>
          </p:nvPr>
        </p:nvSpPr>
        <p:spPr>
          <a:xfrm>
            <a:off x="0" y="370177"/>
            <a:ext cx="12192000" cy="5392737"/>
          </a:xfrm>
        </p:spPr>
        <p:txBody>
          <a:bodyPr/>
          <a:lstStyle/>
          <a:p>
            <a:endParaRPr lang="cy-GB"/>
          </a:p>
        </p:txBody>
      </p:sp>
    </p:spTree>
    <p:extLst>
      <p:ext uri="{BB962C8B-B14F-4D97-AF65-F5344CB8AC3E}">
        <p14:creationId xmlns:p14="http://schemas.microsoft.com/office/powerpoint/2010/main" val="245595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wyntiau bwled gyda llun">
    <p:spTree>
      <p:nvGrpSpPr>
        <p:cNvPr id="1" name=""/>
        <p:cNvGrpSpPr/>
        <p:nvPr/>
      </p:nvGrpSpPr>
      <p:grpSpPr>
        <a:xfrm>
          <a:off x="0" y="0"/>
          <a:ext cx="0" cy="0"/>
          <a:chOff x="0" y="0"/>
          <a:chExt cx="0" cy="0"/>
        </a:xfrm>
      </p:grpSpPr>
      <p:sp>
        <p:nvSpPr>
          <p:cNvPr id="8" name="Teitl 1">
            <a:extLst>
              <a:ext uri="{FF2B5EF4-FFF2-40B4-BE49-F238E27FC236}">
                <a16:creationId xmlns:a16="http://schemas.microsoft.com/office/drawing/2014/main" id="{A7C1BA0B-4C54-4546-A0C4-980525E14CFE}"/>
              </a:ext>
            </a:extLst>
          </p:cNvPr>
          <p:cNvSpPr>
            <a:spLocks noGrp="1"/>
          </p:cNvSpPr>
          <p:nvPr>
            <p:ph type="title"/>
          </p:nvPr>
        </p:nvSpPr>
        <p:spPr>
          <a:xfrm>
            <a:off x="459509" y="365125"/>
            <a:ext cx="5166815" cy="1325563"/>
          </a:xfrm>
        </p:spPr>
        <p:txBody>
          <a:bodyPr>
            <a:noAutofit/>
          </a:bodyPr>
          <a:lstStyle>
            <a:lvl1pPr>
              <a:defRPr sz="3600"/>
            </a:lvl1pPr>
          </a:lstStyle>
          <a:p>
            <a:r>
              <a:rPr lang="cy-GB" dirty="0"/>
              <a:t>Cliciwch i olygu arddull teitl y Meistr</a:t>
            </a:r>
          </a:p>
        </p:txBody>
      </p:sp>
      <p:sp>
        <p:nvSpPr>
          <p:cNvPr id="9" name="Dalfan Cynnwys 2">
            <a:extLst>
              <a:ext uri="{FF2B5EF4-FFF2-40B4-BE49-F238E27FC236}">
                <a16:creationId xmlns:a16="http://schemas.microsoft.com/office/drawing/2014/main" id="{5F1173F8-7BE9-4C07-8457-26B82237A99D}"/>
              </a:ext>
            </a:extLst>
          </p:cNvPr>
          <p:cNvSpPr>
            <a:spLocks noGrp="1"/>
          </p:cNvSpPr>
          <p:nvPr>
            <p:ph sz="half" idx="1"/>
          </p:nvPr>
        </p:nvSpPr>
        <p:spPr>
          <a:xfrm>
            <a:off x="459509" y="1825625"/>
            <a:ext cx="5166815" cy="3967850"/>
          </a:xfrm>
          <a:noFill/>
          <a:effectLst>
            <a:glow rad="63500">
              <a:schemeClr val="accent3">
                <a:satMod val="175000"/>
                <a:alpha val="40000"/>
              </a:schemeClr>
            </a:glow>
          </a:effectLst>
        </p:spPr>
        <p:txBody>
          <a:bodyPr/>
          <a:lstStyle>
            <a:lvl1pPr marL="228600" indent="-228600">
              <a:buFontTx/>
              <a:buBlip>
                <a:blip r:embed="rId2">
                  <a:extLst>
                    <a:ext uri="{96DAC541-7B7A-43D3-8B79-37D633B846F1}">
                      <asvg:svgBlip xmlns:asvg="http://schemas.microsoft.com/office/drawing/2016/SVG/main" r:embed="rId3"/>
                    </a:ext>
                  </a:extLst>
                </a:blip>
              </a:buBlip>
              <a:defRPr/>
            </a:lvl1pPr>
          </a:lstStyle>
          <a:p>
            <a:pPr lvl="0"/>
            <a:r>
              <a:rPr lang="cy-GB" dirty="0"/>
              <a:t>Golygu'r arddulliau testun Meistr</a:t>
            </a:r>
          </a:p>
          <a:p>
            <a:pPr lvl="1"/>
            <a:r>
              <a:rPr lang="cy-GB" dirty="0"/>
              <a:t>Ail lefel</a:t>
            </a:r>
          </a:p>
          <a:p>
            <a:pPr lvl="2"/>
            <a:r>
              <a:rPr lang="cy-GB" dirty="0"/>
              <a:t>Trydedd lefel</a:t>
            </a:r>
          </a:p>
          <a:p>
            <a:pPr lvl="3"/>
            <a:r>
              <a:rPr lang="cy-GB" dirty="0"/>
              <a:t>Pedwaredd lefel</a:t>
            </a:r>
          </a:p>
          <a:p>
            <a:pPr lvl="4"/>
            <a:r>
              <a:rPr lang="cy-GB" dirty="0"/>
              <a:t>Pumed lefel</a:t>
            </a:r>
          </a:p>
        </p:txBody>
      </p:sp>
      <p:sp>
        <p:nvSpPr>
          <p:cNvPr id="10" name="Dalfan Llun 11">
            <a:extLst>
              <a:ext uri="{FF2B5EF4-FFF2-40B4-BE49-F238E27FC236}">
                <a16:creationId xmlns:a16="http://schemas.microsoft.com/office/drawing/2014/main" id="{C3B8FAF9-5DEB-4E78-B5CE-1190C84CF852}"/>
              </a:ext>
            </a:extLst>
          </p:cNvPr>
          <p:cNvSpPr>
            <a:spLocks noGrp="1"/>
          </p:cNvSpPr>
          <p:nvPr>
            <p:ph type="pic" sz="quarter" idx="11"/>
          </p:nvPr>
        </p:nvSpPr>
        <p:spPr>
          <a:xfrm>
            <a:off x="7527636" y="0"/>
            <a:ext cx="4664364" cy="6858000"/>
          </a:xfrm>
          <a:prstGeom prst="rect">
            <a:avLst/>
          </a:prstGeom>
        </p:spPr>
        <p:txBody>
          <a:bodyPr/>
          <a:lstStyle/>
          <a:p>
            <a:endParaRPr lang="cy-GB"/>
          </a:p>
        </p:txBody>
      </p:sp>
    </p:spTree>
    <p:extLst>
      <p:ext uri="{BB962C8B-B14F-4D97-AF65-F5344CB8AC3E}">
        <p14:creationId xmlns:p14="http://schemas.microsoft.com/office/powerpoint/2010/main" val="255157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C48A6748-E57A-47A5-AFC1-97AD896A0F8E}"/>
              </a:ext>
            </a:extLst>
          </p:cNvPr>
          <p:cNvSpPr>
            <a:spLocks noGrp="1"/>
          </p:cNvSpPr>
          <p:nvPr>
            <p:ph type="title"/>
          </p:nvPr>
        </p:nvSpPr>
        <p:spPr>
          <a:xfrm>
            <a:off x="838200" y="365126"/>
            <a:ext cx="10515600" cy="1115332"/>
          </a:xfrm>
        </p:spPr>
        <p:txBody>
          <a:bodyPr/>
          <a:lstStyle/>
          <a:p>
            <a:r>
              <a:rPr lang="cy-GB" dirty="0"/>
              <a:t>Cliciwch i olygu arddull teitl y Meistr</a:t>
            </a:r>
          </a:p>
        </p:txBody>
      </p:sp>
      <p:sp>
        <p:nvSpPr>
          <p:cNvPr id="4" name="Dalfan Llun 3">
            <a:extLst>
              <a:ext uri="{FF2B5EF4-FFF2-40B4-BE49-F238E27FC236}">
                <a16:creationId xmlns:a16="http://schemas.microsoft.com/office/drawing/2014/main" id="{7E158F4C-18AE-4F65-94F4-5C082516C6F8}"/>
              </a:ext>
            </a:extLst>
          </p:cNvPr>
          <p:cNvSpPr>
            <a:spLocks noGrp="1"/>
          </p:cNvSpPr>
          <p:nvPr>
            <p:ph type="pic" sz="quarter" idx="10"/>
          </p:nvPr>
        </p:nvSpPr>
        <p:spPr>
          <a:xfrm>
            <a:off x="838200" y="2009775"/>
            <a:ext cx="758825" cy="758825"/>
          </a:xfrm>
        </p:spPr>
        <p:txBody>
          <a:bodyPr/>
          <a:lstStyle/>
          <a:p>
            <a:endParaRPr lang="cy-GB"/>
          </a:p>
        </p:txBody>
      </p:sp>
      <p:sp>
        <p:nvSpPr>
          <p:cNvPr id="10" name="Dalfan Llun 3">
            <a:extLst>
              <a:ext uri="{FF2B5EF4-FFF2-40B4-BE49-F238E27FC236}">
                <a16:creationId xmlns:a16="http://schemas.microsoft.com/office/drawing/2014/main" id="{CB69DF9B-28E8-4701-8381-62D43C7197E9}"/>
              </a:ext>
            </a:extLst>
          </p:cNvPr>
          <p:cNvSpPr>
            <a:spLocks noGrp="1"/>
          </p:cNvSpPr>
          <p:nvPr>
            <p:ph type="pic" sz="quarter" idx="11"/>
          </p:nvPr>
        </p:nvSpPr>
        <p:spPr>
          <a:xfrm>
            <a:off x="5716587" y="2009775"/>
            <a:ext cx="758825" cy="758825"/>
          </a:xfrm>
        </p:spPr>
        <p:txBody>
          <a:bodyPr/>
          <a:lstStyle/>
          <a:p>
            <a:endParaRPr lang="cy-GB"/>
          </a:p>
        </p:txBody>
      </p:sp>
      <p:sp>
        <p:nvSpPr>
          <p:cNvPr id="14" name="Dalfan Llun 3">
            <a:extLst>
              <a:ext uri="{FF2B5EF4-FFF2-40B4-BE49-F238E27FC236}">
                <a16:creationId xmlns:a16="http://schemas.microsoft.com/office/drawing/2014/main" id="{E59E6620-C7EC-45D0-A288-6767DF46D896}"/>
              </a:ext>
            </a:extLst>
          </p:cNvPr>
          <p:cNvSpPr>
            <a:spLocks noGrp="1"/>
          </p:cNvSpPr>
          <p:nvPr>
            <p:ph type="pic" sz="quarter" idx="12"/>
          </p:nvPr>
        </p:nvSpPr>
        <p:spPr>
          <a:xfrm>
            <a:off x="10594975" y="2009775"/>
            <a:ext cx="758825" cy="758825"/>
          </a:xfrm>
        </p:spPr>
        <p:txBody>
          <a:bodyPr/>
          <a:lstStyle/>
          <a:p>
            <a:endParaRPr lang="cy-GB"/>
          </a:p>
        </p:txBody>
      </p:sp>
    </p:spTree>
    <p:extLst>
      <p:ext uri="{BB962C8B-B14F-4D97-AF65-F5344CB8AC3E}">
        <p14:creationId xmlns:p14="http://schemas.microsoft.com/office/powerpoint/2010/main" val="140864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itl a Chynnwys">
    <p:spTree>
      <p:nvGrpSpPr>
        <p:cNvPr id="1" name=""/>
        <p:cNvGrpSpPr/>
        <p:nvPr/>
      </p:nvGrpSpPr>
      <p:grpSpPr>
        <a:xfrm>
          <a:off x="0" y="0"/>
          <a:ext cx="0" cy="0"/>
          <a:chOff x="0" y="0"/>
          <a:chExt cx="0" cy="0"/>
        </a:xfrm>
      </p:grpSpPr>
      <p:sp>
        <p:nvSpPr>
          <p:cNvPr id="3" name="Dalfan Cynnwys 2">
            <a:extLst>
              <a:ext uri="{FF2B5EF4-FFF2-40B4-BE49-F238E27FC236}">
                <a16:creationId xmlns:a16="http://schemas.microsoft.com/office/drawing/2014/main" id="{9134B6F8-7B59-4A26-A1C5-131F75CE815D}"/>
              </a:ext>
            </a:extLst>
          </p:cNvPr>
          <p:cNvSpPr>
            <a:spLocks noGrp="1"/>
          </p:cNvSpPr>
          <p:nvPr>
            <p:ph idx="1"/>
          </p:nvPr>
        </p:nvSpPr>
        <p:spPr>
          <a:xfrm>
            <a:off x="838200" y="2158483"/>
            <a:ext cx="10515600" cy="3494832"/>
          </a:xfrm>
        </p:spPr>
        <p:txBody>
          <a:bodyPr/>
          <a:lstStyle>
            <a:lvl1pPr marL="0" indent="0">
              <a:buNone/>
              <a:defRPr/>
            </a:lvl1pPr>
          </a:lstStyle>
          <a:p>
            <a:pPr lvl="0"/>
            <a:endParaRPr lang="cy-GB" dirty="0"/>
          </a:p>
        </p:txBody>
      </p:sp>
      <p:sp>
        <p:nvSpPr>
          <p:cNvPr id="7" name="Teitl 6">
            <a:extLst>
              <a:ext uri="{FF2B5EF4-FFF2-40B4-BE49-F238E27FC236}">
                <a16:creationId xmlns:a16="http://schemas.microsoft.com/office/drawing/2014/main" id="{32D828C5-5C5B-4B00-AB57-EC853187DFA4}"/>
              </a:ext>
            </a:extLst>
          </p:cNvPr>
          <p:cNvSpPr>
            <a:spLocks noGrp="1"/>
          </p:cNvSpPr>
          <p:nvPr>
            <p:ph type="title"/>
          </p:nvPr>
        </p:nvSpPr>
        <p:spPr/>
        <p:txBody>
          <a:bodyPr/>
          <a:lstStyle/>
          <a:p>
            <a:r>
              <a:rPr lang="cy-GB" dirty="0"/>
              <a:t>Cliciwch i olygu arddull teitl y Meistr</a:t>
            </a:r>
          </a:p>
        </p:txBody>
      </p:sp>
    </p:spTree>
    <p:extLst>
      <p:ext uri="{BB962C8B-B14F-4D97-AF65-F5344CB8AC3E}">
        <p14:creationId xmlns:p14="http://schemas.microsoft.com/office/powerpoint/2010/main" val="2757582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ynllun Personol">
    <p:spTree>
      <p:nvGrpSpPr>
        <p:cNvPr id="1" name=""/>
        <p:cNvGrpSpPr/>
        <p:nvPr/>
      </p:nvGrpSpPr>
      <p:grpSpPr>
        <a:xfrm>
          <a:off x="0" y="0"/>
          <a:ext cx="0" cy="0"/>
          <a:chOff x="0" y="0"/>
          <a:chExt cx="0" cy="0"/>
        </a:xfrm>
      </p:grpSpPr>
      <p:sp>
        <p:nvSpPr>
          <p:cNvPr id="3" name="Blwch Testun 2">
            <a:extLst>
              <a:ext uri="{FF2B5EF4-FFF2-40B4-BE49-F238E27FC236}">
                <a16:creationId xmlns:a16="http://schemas.microsoft.com/office/drawing/2014/main" id="{0A9C864C-CB50-4249-87C2-F28D7CD9A82A}"/>
              </a:ext>
            </a:extLst>
          </p:cNvPr>
          <p:cNvSpPr txBox="1"/>
          <p:nvPr userDrawn="1"/>
        </p:nvSpPr>
        <p:spPr>
          <a:xfrm>
            <a:off x="1053955" y="5214135"/>
            <a:ext cx="10402584" cy="769441"/>
          </a:xfrm>
          <a:prstGeom prst="rect">
            <a:avLst/>
          </a:prstGeom>
          <a:noFill/>
        </p:spPr>
        <p:txBody>
          <a:bodyPr wrap="square" rtlCol="0">
            <a:spAutoFit/>
          </a:bodyPr>
          <a:lstStyle/>
          <a:p>
            <a:pPr algn="ctr"/>
            <a:r>
              <a:rPr lang="cy-GB" sz="4400" b="0" dirty="0">
                <a:solidFill>
                  <a:schemeClr val="bg1">
                    <a:lumMod val="65000"/>
                  </a:schemeClr>
                </a:solidFill>
                <a:latin typeface="Arial" panose="020B0604020202020204" pitchFamily="34" charset="0"/>
                <a:cs typeface="Arial" panose="020B0604020202020204" pitchFamily="34" charset="0"/>
              </a:rPr>
              <a:t>URDD GOBAITH CYMRU</a:t>
            </a:r>
          </a:p>
        </p:txBody>
      </p:sp>
    </p:spTree>
    <p:extLst>
      <p:ext uri="{BB962C8B-B14F-4D97-AF65-F5344CB8AC3E}">
        <p14:creationId xmlns:p14="http://schemas.microsoft.com/office/powerpoint/2010/main" val="94000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nol Chwith">
    <p:spTree>
      <p:nvGrpSpPr>
        <p:cNvPr id="1" name=""/>
        <p:cNvGrpSpPr/>
        <p:nvPr/>
      </p:nvGrpSpPr>
      <p:grpSpPr>
        <a:xfrm>
          <a:off x="0" y="0"/>
          <a:ext cx="0" cy="0"/>
          <a:chOff x="0" y="0"/>
          <a:chExt cx="0" cy="0"/>
        </a:xfrm>
      </p:grpSpPr>
      <p:sp>
        <p:nvSpPr>
          <p:cNvPr id="7" name="Teitl 9">
            <a:extLst>
              <a:ext uri="{FF2B5EF4-FFF2-40B4-BE49-F238E27FC236}">
                <a16:creationId xmlns:a16="http://schemas.microsoft.com/office/drawing/2014/main" id="{60E9588C-55EA-490F-B2B3-A9912F66BD2D}"/>
              </a:ext>
            </a:extLst>
          </p:cNvPr>
          <p:cNvSpPr>
            <a:spLocks noGrp="1"/>
          </p:cNvSpPr>
          <p:nvPr>
            <p:ph type="title"/>
          </p:nvPr>
        </p:nvSpPr>
        <p:spPr>
          <a:xfrm>
            <a:off x="625757" y="2661006"/>
            <a:ext cx="3995343" cy="1778757"/>
          </a:xfrm>
          <a:prstGeom prst="rect">
            <a:avLst/>
          </a:prstGeom>
        </p:spPr>
        <p:txBody>
          <a:bodyPr anchor="t" anchorCtr="0"/>
          <a:lstStyle>
            <a:lvl1pPr>
              <a:defRPr sz="3600" b="0">
                <a:solidFill>
                  <a:schemeClr val="bg1"/>
                </a:solidFill>
                <a:latin typeface="Arial Black" panose="020B0A04020102020204" pitchFamily="34" charset="0"/>
                <a:cs typeface="Arial" panose="020B0604020202020204" pitchFamily="34" charset="0"/>
              </a:defRPr>
            </a:lvl1pPr>
          </a:lstStyle>
          <a:p>
            <a:r>
              <a:rPr lang="cy-GB"/>
              <a:t>Cliciwch i olygu arddull teitl y Meistr</a:t>
            </a:r>
            <a:endParaRPr lang="cy-GB" dirty="0"/>
          </a:p>
        </p:txBody>
      </p:sp>
      <p:sp>
        <p:nvSpPr>
          <p:cNvPr id="8" name="Dalfan Llun 11">
            <a:extLst>
              <a:ext uri="{FF2B5EF4-FFF2-40B4-BE49-F238E27FC236}">
                <a16:creationId xmlns:a16="http://schemas.microsoft.com/office/drawing/2014/main" id="{593D4610-8596-4F08-946D-D263FAE7FFD8}"/>
              </a:ext>
            </a:extLst>
          </p:cNvPr>
          <p:cNvSpPr>
            <a:spLocks noGrp="1"/>
          </p:cNvSpPr>
          <p:nvPr>
            <p:ph type="pic" sz="quarter" idx="10"/>
          </p:nvPr>
        </p:nvSpPr>
        <p:spPr>
          <a:xfrm>
            <a:off x="6096000" y="0"/>
            <a:ext cx="6096000" cy="6858000"/>
          </a:xfrm>
          <a:prstGeom prst="rect">
            <a:avLst/>
          </a:prstGeom>
        </p:spPr>
        <p:txBody>
          <a:bodyPr/>
          <a:lstStyle/>
          <a:p>
            <a:r>
              <a:rPr lang="cy-GB"/>
              <a:t>Cliciwch eicon i ychwanegu llun</a:t>
            </a:r>
          </a:p>
        </p:txBody>
      </p:sp>
      <p:pic>
        <p:nvPicPr>
          <p:cNvPr id="9" name="Llun 8">
            <a:extLst>
              <a:ext uri="{FF2B5EF4-FFF2-40B4-BE49-F238E27FC236}">
                <a16:creationId xmlns:a16="http://schemas.microsoft.com/office/drawing/2014/main" id="{67A0505F-F1A2-4F3A-8051-2FD2B5929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551869" y="1348512"/>
            <a:ext cx="1080000" cy="1080000"/>
          </a:xfrm>
          <a:prstGeom prst="rect">
            <a:avLst/>
          </a:prstGeom>
        </p:spPr>
      </p:pic>
    </p:spTree>
    <p:extLst>
      <p:ext uri="{BB962C8B-B14F-4D97-AF65-F5344CB8AC3E}">
        <p14:creationId xmlns:p14="http://schemas.microsoft.com/office/powerpoint/2010/main" val="22243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wr chwith">
    <p:spTree>
      <p:nvGrpSpPr>
        <p:cNvPr id="1" name=""/>
        <p:cNvGrpSpPr/>
        <p:nvPr/>
      </p:nvGrpSpPr>
      <p:grpSpPr>
        <a:xfrm>
          <a:off x="0" y="0"/>
          <a:ext cx="0" cy="0"/>
          <a:chOff x="0" y="0"/>
          <a:chExt cx="0" cy="0"/>
        </a:xfrm>
      </p:grpSpPr>
      <p:sp>
        <p:nvSpPr>
          <p:cNvPr id="7" name="Teitl 9">
            <a:extLst>
              <a:ext uri="{FF2B5EF4-FFF2-40B4-BE49-F238E27FC236}">
                <a16:creationId xmlns:a16="http://schemas.microsoft.com/office/drawing/2014/main" id="{60E9588C-55EA-490F-B2B3-A9912F66BD2D}"/>
              </a:ext>
            </a:extLst>
          </p:cNvPr>
          <p:cNvSpPr>
            <a:spLocks noGrp="1"/>
          </p:cNvSpPr>
          <p:nvPr>
            <p:ph type="title"/>
          </p:nvPr>
        </p:nvSpPr>
        <p:spPr>
          <a:xfrm>
            <a:off x="625757" y="2650733"/>
            <a:ext cx="6301516" cy="1348611"/>
          </a:xfrm>
          <a:prstGeom prst="rect">
            <a:avLst/>
          </a:prstGeom>
        </p:spPr>
        <p:txBody>
          <a:bodyPr anchor="t" anchorCtr="0"/>
          <a:lstStyle>
            <a:lvl1pPr>
              <a:defRPr sz="3600">
                <a:solidFill>
                  <a:schemeClr val="bg1"/>
                </a:solidFill>
                <a:latin typeface="Arial Black" panose="020B0A04020102020204" pitchFamily="34" charset="0"/>
              </a:defRPr>
            </a:lvl1pPr>
          </a:lstStyle>
          <a:p>
            <a:r>
              <a:rPr lang="cy-GB" dirty="0"/>
              <a:t>Cliciwch i olygu arddull teitl y Meistr</a:t>
            </a:r>
          </a:p>
        </p:txBody>
      </p:sp>
      <p:pic>
        <p:nvPicPr>
          <p:cNvPr id="9" name="Llun 8">
            <a:extLst>
              <a:ext uri="{FF2B5EF4-FFF2-40B4-BE49-F238E27FC236}">
                <a16:creationId xmlns:a16="http://schemas.microsoft.com/office/drawing/2014/main" id="{67A0505F-F1A2-4F3A-8051-2FD2B5929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551869" y="1348512"/>
            <a:ext cx="1080000" cy="1080000"/>
          </a:xfrm>
          <a:prstGeom prst="rect">
            <a:avLst/>
          </a:prstGeom>
        </p:spPr>
      </p:pic>
      <p:sp>
        <p:nvSpPr>
          <p:cNvPr id="5" name="Dalfan Llun 11">
            <a:extLst>
              <a:ext uri="{FF2B5EF4-FFF2-40B4-BE49-F238E27FC236}">
                <a16:creationId xmlns:a16="http://schemas.microsoft.com/office/drawing/2014/main" id="{41A9CA8F-644F-45FA-8694-40AC82D0CFFF}"/>
              </a:ext>
            </a:extLst>
          </p:cNvPr>
          <p:cNvSpPr>
            <a:spLocks noGrp="1"/>
          </p:cNvSpPr>
          <p:nvPr>
            <p:ph type="pic" sz="quarter" idx="11"/>
          </p:nvPr>
        </p:nvSpPr>
        <p:spPr>
          <a:xfrm>
            <a:off x="7703128" y="0"/>
            <a:ext cx="4488872" cy="6858000"/>
          </a:xfrm>
          <a:prstGeom prst="rect">
            <a:avLst/>
          </a:prstGeom>
        </p:spPr>
        <p:txBody>
          <a:bodyPr/>
          <a:lstStyle/>
          <a:p>
            <a:r>
              <a:rPr lang="cy-GB"/>
              <a:t>Cliciwch eicon i ychwanegu llun</a:t>
            </a:r>
          </a:p>
        </p:txBody>
      </p:sp>
    </p:spTree>
    <p:extLst>
      <p:ext uri="{BB962C8B-B14F-4D97-AF65-F5344CB8AC3E}">
        <p14:creationId xmlns:p14="http://schemas.microsoft.com/office/powerpoint/2010/main" val="409932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h Dde">
    <p:spTree>
      <p:nvGrpSpPr>
        <p:cNvPr id="1" name=""/>
        <p:cNvGrpSpPr/>
        <p:nvPr/>
      </p:nvGrpSpPr>
      <p:grpSpPr>
        <a:xfrm>
          <a:off x="0" y="0"/>
          <a:ext cx="0" cy="0"/>
          <a:chOff x="0" y="0"/>
          <a:chExt cx="0" cy="0"/>
        </a:xfrm>
      </p:grpSpPr>
      <p:sp>
        <p:nvSpPr>
          <p:cNvPr id="9" name="Dalfan Llun 11">
            <a:extLst>
              <a:ext uri="{FF2B5EF4-FFF2-40B4-BE49-F238E27FC236}">
                <a16:creationId xmlns:a16="http://schemas.microsoft.com/office/drawing/2014/main" id="{ABD16DEE-1879-4802-9266-68597EF34A01}"/>
              </a:ext>
            </a:extLst>
          </p:cNvPr>
          <p:cNvSpPr>
            <a:spLocks noGrp="1"/>
          </p:cNvSpPr>
          <p:nvPr>
            <p:ph type="pic" sz="quarter" idx="10"/>
          </p:nvPr>
        </p:nvSpPr>
        <p:spPr>
          <a:xfrm>
            <a:off x="0" y="0"/>
            <a:ext cx="7703127" cy="6858000"/>
          </a:xfrm>
          <a:prstGeom prst="rect">
            <a:avLst/>
          </a:prstGeom>
        </p:spPr>
        <p:txBody>
          <a:bodyPr/>
          <a:lstStyle/>
          <a:p>
            <a:r>
              <a:rPr lang="cy-GB"/>
              <a:t>Cliciwch eicon i ychwanegu llun</a:t>
            </a:r>
          </a:p>
        </p:txBody>
      </p:sp>
      <p:pic>
        <p:nvPicPr>
          <p:cNvPr id="10" name="Llun 9">
            <a:extLst>
              <a:ext uri="{FF2B5EF4-FFF2-40B4-BE49-F238E27FC236}">
                <a16:creationId xmlns:a16="http://schemas.microsoft.com/office/drawing/2014/main" id="{D5F5BB56-DFE9-41A4-B704-24AE9D7CB1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8291942" y="1348512"/>
            <a:ext cx="1080000" cy="1080000"/>
          </a:xfrm>
          <a:prstGeom prst="rect">
            <a:avLst/>
          </a:prstGeom>
        </p:spPr>
      </p:pic>
      <p:sp>
        <p:nvSpPr>
          <p:cNvPr id="5" name="Teitl 9">
            <a:extLst>
              <a:ext uri="{FF2B5EF4-FFF2-40B4-BE49-F238E27FC236}">
                <a16:creationId xmlns:a16="http://schemas.microsoft.com/office/drawing/2014/main" id="{24D6763A-3CF1-4E78-B046-0164219BD96B}"/>
              </a:ext>
            </a:extLst>
          </p:cNvPr>
          <p:cNvSpPr>
            <a:spLocks noGrp="1"/>
          </p:cNvSpPr>
          <p:nvPr>
            <p:ph type="title"/>
          </p:nvPr>
        </p:nvSpPr>
        <p:spPr>
          <a:xfrm>
            <a:off x="8360129" y="2666144"/>
            <a:ext cx="3299691" cy="1878147"/>
          </a:xfrm>
          <a:prstGeom prst="rect">
            <a:avLst/>
          </a:prstGeom>
        </p:spPr>
        <p:txBody>
          <a:bodyPr anchor="t" anchorCtr="0"/>
          <a:lstStyle>
            <a:lvl1pPr>
              <a:defRPr sz="3600">
                <a:solidFill>
                  <a:schemeClr val="bg1"/>
                </a:solidFill>
                <a:latin typeface="Arial Black" panose="020B0A04020102020204" pitchFamily="34" charset="0"/>
              </a:defRPr>
            </a:lvl1pPr>
          </a:lstStyle>
          <a:p>
            <a:r>
              <a:rPr lang="cy-GB"/>
              <a:t>Cliciwch i olygu arddull teitl y Meistr</a:t>
            </a:r>
            <a:endParaRPr lang="cy-GB" dirty="0"/>
          </a:p>
        </p:txBody>
      </p:sp>
    </p:spTree>
    <p:extLst>
      <p:ext uri="{BB962C8B-B14F-4D97-AF65-F5344CB8AC3E}">
        <p14:creationId xmlns:p14="http://schemas.microsoft.com/office/powerpoint/2010/main" val="29821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nol Dde">
    <p:spTree>
      <p:nvGrpSpPr>
        <p:cNvPr id="1" name=""/>
        <p:cNvGrpSpPr/>
        <p:nvPr/>
      </p:nvGrpSpPr>
      <p:grpSpPr>
        <a:xfrm>
          <a:off x="0" y="0"/>
          <a:ext cx="0" cy="0"/>
          <a:chOff x="0" y="0"/>
          <a:chExt cx="0" cy="0"/>
        </a:xfrm>
      </p:grpSpPr>
      <p:sp>
        <p:nvSpPr>
          <p:cNvPr id="8" name="Dalfan Llun 11">
            <a:extLst>
              <a:ext uri="{FF2B5EF4-FFF2-40B4-BE49-F238E27FC236}">
                <a16:creationId xmlns:a16="http://schemas.microsoft.com/office/drawing/2014/main" id="{593D4610-8596-4F08-946D-D263FAE7FFD8}"/>
              </a:ext>
            </a:extLst>
          </p:cNvPr>
          <p:cNvSpPr>
            <a:spLocks noGrp="1"/>
          </p:cNvSpPr>
          <p:nvPr>
            <p:ph type="pic" sz="quarter" idx="10"/>
          </p:nvPr>
        </p:nvSpPr>
        <p:spPr>
          <a:xfrm>
            <a:off x="0" y="0"/>
            <a:ext cx="6096000" cy="6858000"/>
          </a:xfrm>
          <a:prstGeom prst="rect">
            <a:avLst/>
          </a:prstGeom>
        </p:spPr>
        <p:txBody>
          <a:bodyPr/>
          <a:lstStyle/>
          <a:p>
            <a:r>
              <a:rPr lang="cy-GB"/>
              <a:t>Cliciwch eicon i ychwanegu llun</a:t>
            </a:r>
          </a:p>
        </p:txBody>
      </p:sp>
      <p:pic>
        <p:nvPicPr>
          <p:cNvPr id="9" name="Llun 8">
            <a:extLst>
              <a:ext uri="{FF2B5EF4-FFF2-40B4-BE49-F238E27FC236}">
                <a16:creationId xmlns:a16="http://schemas.microsoft.com/office/drawing/2014/main" id="{67A0505F-F1A2-4F3A-8051-2FD2B5929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7081978" y="1348512"/>
            <a:ext cx="1080000" cy="1080000"/>
          </a:xfrm>
          <a:prstGeom prst="rect">
            <a:avLst/>
          </a:prstGeom>
        </p:spPr>
      </p:pic>
      <p:sp>
        <p:nvSpPr>
          <p:cNvPr id="6" name="Teitl 9">
            <a:extLst>
              <a:ext uri="{FF2B5EF4-FFF2-40B4-BE49-F238E27FC236}">
                <a16:creationId xmlns:a16="http://schemas.microsoft.com/office/drawing/2014/main" id="{E77E5934-8485-4D4D-AAAA-0DBFC95FDBF6}"/>
              </a:ext>
            </a:extLst>
          </p:cNvPr>
          <p:cNvSpPr>
            <a:spLocks noGrp="1"/>
          </p:cNvSpPr>
          <p:nvPr>
            <p:ph type="title"/>
          </p:nvPr>
        </p:nvSpPr>
        <p:spPr>
          <a:xfrm>
            <a:off x="7144709" y="2661006"/>
            <a:ext cx="3995343" cy="1778757"/>
          </a:xfrm>
          <a:prstGeom prst="rect">
            <a:avLst/>
          </a:prstGeom>
        </p:spPr>
        <p:txBody>
          <a:bodyPr anchor="t" anchorCtr="0"/>
          <a:lstStyle>
            <a:lvl1pPr>
              <a:defRPr sz="3600">
                <a:solidFill>
                  <a:schemeClr val="bg1"/>
                </a:solidFill>
                <a:latin typeface="Arial Black" panose="020B0A04020102020204" pitchFamily="34" charset="0"/>
              </a:defRPr>
            </a:lvl1pPr>
          </a:lstStyle>
          <a:p>
            <a:r>
              <a:rPr lang="cy-GB"/>
              <a:t>Cliciwch i olygu arddull teitl y Meistr</a:t>
            </a:r>
            <a:endParaRPr lang="cy-GB" dirty="0"/>
          </a:p>
        </p:txBody>
      </p:sp>
    </p:spTree>
    <p:extLst>
      <p:ext uri="{BB962C8B-B14F-4D97-AF65-F5344CB8AC3E}">
        <p14:creationId xmlns:p14="http://schemas.microsoft.com/office/powerpoint/2010/main" val="414672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wr Dde">
    <p:spTree>
      <p:nvGrpSpPr>
        <p:cNvPr id="1" name=""/>
        <p:cNvGrpSpPr/>
        <p:nvPr/>
      </p:nvGrpSpPr>
      <p:grpSpPr>
        <a:xfrm>
          <a:off x="0" y="0"/>
          <a:ext cx="0" cy="0"/>
          <a:chOff x="0" y="0"/>
          <a:chExt cx="0" cy="0"/>
        </a:xfrm>
      </p:grpSpPr>
      <p:sp>
        <p:nvSpPr>
          <p:cNvPr id="5" name="Dalfan Llun 11">
            <a:extLst>
              <a:ext uri="{FF2B5EF4-FFF2-40B4-BE49-F238E27FC236}">
                <a16:creationId xmlns:a16="http://schemas.microsoft.com/office/drawing/2014/main" id="{41A9CA8F-644F-45FA-8694-40AC82D0CFFF}"/>
              </a:ext>
            </a:extLst>
          </p:cNvPr>
          <p:cNvSpPr>
            <a:spLocks noGrp="1"/>
          </p:cNvSpPr>
          <p:nvPr>
            <p:ph type="pic" sz="quarter" idx="11"/>
          </p:nvPr>
        </p:nvSpPr>
        <p:spPr>
          <a:xfrm>
            <a:off x="0" y="0"/>
            <a:ext cx="4488872" cy="6858000"/>
          </a:xfrm>
          <a:prstGeom prst="rect">
            <a:avLst/>
          </a:prstGeom>
        </p:spPr>
        <p:txBody>
          <a:bodyPr/>
          <a:lstStyle/>
          <a:p>
            <a:r>
              <a:rPr lang="cy-GB"/>
              <a:t>Cliciwch eicon i ychwanegu llun</a:t>
            </a:r>
          </a:p>
        </p:txBody>
      </p:sp>
      <p:pic>
        <p:nvPicPr>
          <p:cNvPr id="9" name="Llun 8">
            <a:extLst>
              <a:ext uri="{FF2B5EF4-FFF2-40B4-BE49-F238E27FC236}">
                <a16:creationId xmlns:a16="http://schemas.microsoft.com/office/drawing/2014/main" id="{67A0505F-F1A2-4F3A-8051-2FD2B5929F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11" t="22311" r="22966" b="22966"/>
          <a:stretch/>
        </p:blipFill>
        <p:spPr>
          <a:xfrm>
            <a:off x="5123869" y="1348512"/>
            <a:ext cx="1080000" cy="1080000"/>
          </a:xfrm>
          <a:prstGeom prst="rect">
            <a:avLst/>
          </a:prstGeom>
        </p:spPr>
      </p:pic>
      <p:sp>
        <p:nvSpPr>
          <p:cNvPr id="7" name="Teitl 9">
            <a:extLst>
              <a:ext uri="{FF2B5EF4-FFF2-40B4-BE49-F238E27FC236}">
                <a16:creationId xmlns:a16="http://schemas.microsoft.com/office/drawing/2014/main" id="{84AC4596-0E48-4959-8DFE-D76C811E61CC}"/>
              </a:ext>
            </a:extLst>
          </p:cNvPr>
          <p:cNvSpPr>
            <a:spLocks noGrp="1"/>
          </p:cNvSpPr>
          <p:nvPr>
            <p:ph type="title"/>
          </p:nvPr>
        </p:nvSpPr>
        <p:spPr>
          <a:xfrm>
            <a:off x="5187483" y="2650733"/>
            <a:ext cx="6301516" cy="1348611"/>
          </a:xfrm>
          <a:prstGeom prst="rect">
            <a:avLst/>
          </a:prstGeom>
        </p:spPr>
        <p:txBody>
          <a:bodyPr anchor="t" anchorCtr="0"/>
          <a:lstStyle>
            <a:lvl1pPr>
              <a:defRPr sz="3600">
                <a:solidFill>
                  <a:schemeClr val="bg1"/>
                </a:solidFill>
                <a:latin typeface="Arial Black" panose="020B0A04020102020204" pitchFamily="34" charset="0"/>
              </a:defRPr>
            </a:lvl1pPr>
          </a:lstStyle>
          <a:p>
            <a:r>
              <a:rPr lang="cy-GB"/>
              <a:t>Cliciwch i olygu arddull teitl y Meistr</a:t>
            </a:r>
            <a:endParaRPr lang="cy-GB" dirty="0"/>
          </a:p>
        </p:txBody>
      </p:sp>
    </p:spTree>
    <p:extLst>
      <p:ext uri="{BB962C8B-B14F-4D97-AF65-F5344CB8AC3E}">
        <p14:creationId xmlns:p14="http://schemas.microsoft.com/office/powerpoint/2010/main" val="327700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85D4FCC8-6696-471E-87F0-8E13248C6D0E}"/>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latin typeface="Arial Black" panose="020B0A04020102020204" pitchFamily="34" charset="0"/>
              </a:defRPr>
            </a:lvl1pPr>
          </a:lstStyle>
          <a:p>
            <a:r>
              <a:rPr lang="cy-GB"/>
              <a:t>Cliciwch i olygu arddull teitl y Meistr</a:t>
            </a:r>
          </a:p>
        </p:txBody>
      </p:sp>
      <p:sp>
        <p:nvSpPr>
          <p:cNvPr id="3" name="Isdeitl 2">
            <a:extLst>
              <a:ext uri="{FF2B5EF4-FFF2-40B4-BE49-F238E27FC236}">
                <a16:creationId xmlns:a16="http://schemas.microsoft.com/office/drawing/2014/main" id="{6A0752CD-F34B-442E-8B34-2E7EA31FD7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y-GB"/>
              <a:t>Cliciwch i olygu arddull is-deitl y Meistr</a:t>
            </a:r>
          </a:p>
        </p:txBody>
      </p:sp>
    </p:spTree>
    <p:extLst>
      <p:ext uri="{BB962C8B-B14F-4D97-AF65-F5344CB8AC3E}">
        <p14:creationId xmlns:p14="http://schemas.microsoft.com/office/powerpoint/2010/main" val="316594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05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7F83BCDA-2DBB-484D-9C79-034A7BC63BCC}"/>
              </a:ext>
            </a:extLst>
          </p:cNvPr>
          <p:cNvSpPr>
            <a:spLocks noGrp="1"/>
          </p:cNvSpPr>
          <p:nvPr>
            <p:ph type="title"/>
          </p:nvPr>
        </p:nvSpPr>
        <p:spPr>
          <a:xfrm>
            <a:off x="831850" y="1709738"/>
            <a:ext cx="10515600" cy="2852737"/>
          </a:xfrm>
        </p:spPr>
        <p:txBody>
          <a:bodyPr anchor="b"/>
          <a:lstStyle>
            <a:lvl1pPr>
              <a:defRPr sz="4800"/>
            </a:lvl1pPr>
          </a:lstStyle>
          <a:p>
            <a:r>
              <a:rPr lang="cy-GB" dirty="0"/>
              <a:t>Cliciwch i olygu arddull teitl y Meistr</a:t>
            </a:r>
          </a:p>
        </p:txBody>
      </p:sp>
      <p:sp>
        <p:nvSpPr>
          <p:cNvPr id="3" name="Dalfan Testun 2">
            <a:extLst>
              <a:ext uri="{FF2B5EF4-FFF2-40B4-BE49-F238E27FC236}">
                <a16:creationId xmlns:a16="http://schemas.microsoft.com/office/drawing/2014/main" id="{3A738A88-FB30-42CC-984C-4D47FCB2489C}"/>
              </a:ext>
            </a:extLst>
          </p:cNvPr>
          <p:cNvSpPr>
            <a:spLocks noGrp="1"/>
          </p:cNvSpPr>
          <p:nvPr>
            <p:ph type="body" idx="1"/>
          </p:nvPr>
        </p:nvSpPr>
        <p:spPr>
          <a:xfrm>
            <a:off x="831850" y="4589463"/>
            <a:ext cx="10515600" cy="12654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y-GB" dirty="0"/>
              <a:t>Golygu'r arddulliau testun Meistr</a:t>
            </a:r>
          </a:p>
        </p:txBody>
      </p:sp>
    </p:spTree>
    <p:extLst>
      <p:ext uri="{BB962C8B-B14F-4D97-AF65-F5344CB8AC3E}">
        <p14:creationId xmlns:p14="http://schemas.microsoft.com/office/powerpoint/2010/main" val="378134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264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66" r:id="rId4"/>
    <p:sldLayoutId id="2147483675" r:id="rId5"/>
    <p:sldLayoutId id="2147483676"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lfan Teitl 1">
            <a:extLst>
              <a:ext uri="{FF2B5EF4-FFF2-40B4-BE49-F238E27FC236}">
                <a16:creationId xmlns:a16="http://schemas.microsoft.com/office/drawing/2014/main" id="{FD358C24-9678-4B51-AF65-0B02A7745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y-GB" dirty="0"/>
              <a:t>Cliciwch i olygu arddull teitl y Meistr</a:t>
            </a:r>
          </a:p>
        </p:txBody>
      </p:sp>
      <p:sp>
        <p:nvSpPr>
          <p:cNvPr id="3" name="Dalfan Testun 2">
            <a:extLst>
              <a:ext uri="{FF2B5EF4-FFF2-40B4-BE49-F238E27FC236}">
                <a16:creationId xmlns:a16="http://schemas.microsoft.com/office/drawing/2014/main" id="{49A86A66-59C9-4D8A-A997-FC98B2C1A77A}"/>
              </a:ext>
            </a:extLst>
          </p:cNvPr>
          <p:cNvSpPr>
            <a:spLocks noGrp="1"/>
          </p:cNvSpPr>
          <p:nvPr>
            <p:ph type="body" idx="1"/>
          </p:nvPr>
        </p:nvSpPr>
        <p:spPr>
          <a:xfrm>
            <a:off x="838200" y="1825625"/>
            <a:ext cx="10515600" cy="4097503"/>
          </a:xfrm>
          <a:prstGeom prst="rect">
            <a:avLst/>
          </a:prstGeom>
        </p:spPr>
        <p:txBody>
          <a:bodyPr vert="horz" lIns="91440" tIns="45720" rIns="91440" bIns="45720" rtlCol="0">
            <a:normAutofit/>
          </a:bodyPr>
          <a:lstStyle/>
          <a:p>
            <a:pPr lvl="0"/>
            <a:r>
              <a:rPr lang="cy-GB"/>
              <a:t>Golygu'r arddulliau testun Meistr</a:t>
            </a:r>
          </a:p>
          <a:p>
            <a:pPr lvl="1"/>
            <a:r>
              <a:rPr lang="cy-GB"/>
              <a:t>Ail lefel</a:t>
            </a:r>
          </a:p>
          <a:p>
            <a:pPr lvl="2"/>
            <a:r>
              <a:rPr lang="cy-GB"/>
              <a:t>Trydedd lefel</a:t>
            </a:r>
          </a:p>
          <a:p>
            <a:pPr lvl="3"/>
            <a:r>
              <a:rPr lang="cy-GB"/>
              <a:t>Pedwaredd lefel</a:t>
            </a:r>
          </a:p>
          <a:p>
            <a:pPr lvl="4"/>
            <a:r>
              <a:rPr lang="cy-GB"/>
              <a:t>Pumed lefel</a:t>
            </a:r>
          </a:p>
        </p:txBody>
      </p:sp>
      <p:pic>
        <p:nvPicPr>
          <p:cNvPr id="10" name="Llun 9">
            <a:extLst>
              <a:ext uri="{FF2B5EF4-FFF2-40B4-BE49-F238E27FC236}">
                <a16:creationId xmlns:a16="http://schemas.microsoft.com/office/drawing/2014/main" id="{78EF1DCC-1965-4E2C-AE48-D4C968D7C34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3106" t="25514" r="24357" b="33373"/>
          <a:stretch/>
        </p:blipFill>
        <p:spPr>
          <a:xfrm>
            <a:off x="838200" y="6044032"/>
            <a:ext cx="569222" cy="576000"/>
          </a:xfrm>
          <a:prstGeom prst="rect">
            <a:avLst/>
          </a:prstGeom>
        </p:spPr>
      </p:pic>
      <p:sp>
        <p:nvSpPr>
          <p:cNvPr id="4" name="Blwch Testun 3">
            <a:extLst>
              <a:ext uri="{FF2B5EF4-FFF2-40B4-BE49-F238E27FC236}">
                <a16:creationId xmlns:a16="http://schemas.microsoft.com/office/drawing/2014/main" id="{84D9A961-978D-46B9-BDAC-0ECF5FA2D8B5}"/>
              </a:ext>
            </a:extLst>
          </p:cNvPr>
          <p:cNvSpPr txBox="1"/>
          <p:nvPr userDrawn="1"/>
        </p:nvSpPr>
        <p:spPr>
          <a:xfrm>
            <a:off x="7645400" y="6332032"/>
            <a:ext cx="3708400" cy="307777"/>
          </a:xfrm>
          <a:prstGeom prst="rect">
            <a:avLst/>
          </a:prstGeom>
          <a:noFill/>
        </p:spPr>
        <p:txBody>
          <a:bodyPr wrap="square" rtlCol="0" anchor="b" anchorCtr="0">
            <a:spAutoFit/>
          </a:bodyPr>
          <a:lstStyle/>
          <a:p>
            <a:pPr algn="r"/>
            <a:r>
              <a:rPr lang="cy-GB" sz="1400" dirty="0" err="1">
                <a:solidFill>
                  <a:schemeClr val="tx1">
                    <a:lumMod val="75000"/>
                  </a:schemeClr>
                </a:solidFill>
              </a:rPr>
              <a:t>urdd.cymru</a:t>
            </a:r>
            <a:endParaRPr lang="cy-GB" sz="1400" dirty="0">
              <a:solidFill>
                <a:schemeClr val="tx1">
                  <a:lumMod val="75000"/>
                </a:schemeClr>
              </a:solidFill>
            </a:endParaRPr>
          </a:p>
        </p:txBody>
      </p:sp>
    </p:spTree>
    <p:extLst>
      <p:ext uri="{BB962C8B-B14F-4D97-AF65-F5344CB8AC3E}">
        <p14:creationId xmlns:p14="http://schemas.microsoft.com/office/powerpoint/2010/main" val="1211859206"/>
      </p:ext>
    </p:extLst>
  </p:cSld>
  <p:clrMap bg1="dk1" tx1="lt1" bg2="dk2" tx2="lt2" accent1="accent1" accent2="accent2" accent3="accent3" accent4="accent4" accent5="accent5" accent6="accent6" hlink="hlink" folHlink="folHlink"/>
  <p:sldLayoutIdLst>
    <p:sldLayoutId id="2147483655" r:id="rId1"/>
    <p:sldLayoutId id="2147483651" r:id="rId2"/>
    <p:sldLayoutId id="2147483653" r:id="rId3"/>
    <p:sldLayoutId id="2147483652" r:id="rId4"/>
    <p:sldLayoutId id="2147483657" r:id="rId5"/>
    <p:sldLayoutId id="2147483678" r:id="rId6"/>
    <p:sldLayoutId id="2147483654" r:id="rId7"/>
    <p:sldLayoutId id="2147483656" r:id="rId8"/>
    <p:sldLayoutId id="2147483658" r:id="rId9"/>
    <p:sldLayoutId id="2147483650" r:id="rId10"/>
  </p:sldLayoutIdLst>
  <p:txStyles>
    <p:titleStyle>
      <a:lvl1pPr algn="l" defTabSz="914400" rtl="0" eaLnBrk="1" latinLnBrk="0" hangingPunct="1">
        <a:lnSpc>
          <a:spcPct val="90000"/>
        </a:lnSpc>
        <a:spcBef>
          <a:spcPct val="0"/>
        </a:spcBef>
        <a:buNone/>
        <a:defRPr sz="3600" b="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 name="Llun 7">
            <a:extLst>
              <a:ext uri="{FF2B5EF4-FFF2-40B4-BE49-F238E27FC236}">
                <a16:creationId xmlns:a16="http://schemas.microsoft.com/office/drawing/2014/main" id="{E710CD94-9F8B-4048-A918-739C6D4D36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000" y="-700243"/>
            <a:ext cx="6858000" cy="6858000"/>
          </a:xfrm>
          <a:prstGeom prst="rect">
            <a:avLst/>
          </a:prstGeom>
        </p:spPr>
      </p:pic>
      <p:sp>
        <p:nvSpPr>
          <p:cNvPr id="2" name="Dalfan Teitl 1">
            <a:extLst>
              <a:ext uri="{FF2B5EF4-FFF2-40B4-BE49-F238E27FC236}">
                <a16:creationId xmlns:a16="http://schemas.microsoft.com/office/drawing/2014/main" id="{267A11E8-B4F0-438D-BBC5-B592C2B2DDE1}"/>
              </a:ext>
            </a:extLst>
          </p:cNvPr>
          <p:cNvSpPr>
            <a:spLocks noGrp="1"/>
          </p:cNvSpPr>
          <p:nvPr>
            <p:ph type="title"/>
          </p:nvPr>
        </p:nvSpPr>
        <p:spPr>
          <a:xfrm>
            <a:off x="993916" y="5241561"/>
            <a:ext cx="10515600" cy="806268"/>
          </a:xfrm>
          <a:prstGeom prst="rect">
            <a:avLst/>
          </a:prstGeom>
        </p:spPr>
        <p:txBody>
          <a:bodyPr vert="horz" wrap="none" lIns="91440" tIns="45720" rIns="91440" bIns="45720" rtlCol="0" anchor="ctr">
            <a:noAutofit/>
          </a:bodyPr>
          <a:lstStyle/>
          <a:p>
            <a:r>
              <a:rPr lang="cy-GB" dirty="0"/>
              <a:t>URDD GOBAITH CYMRU</a:t>
            </a:r>
          </a:p>
        </p:txBody>
      </p:sp>
    </p:spTree>
    <p:extLst>
      <p:ext uri="{BB962C8B-B14F-4D97-AF65-F5344CB8AC3E}">
        <p14:creationId xmlns:p14="http://schemas.microsoft.com/office/powerpoint/2010/main" val="3132517326"/>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914400" rtl="0" eaLnBrk="1" latinLnBrk="0" hangingPunct="1">
        <a:lnSpc>
          <a:spcPct val="90000"/>
        </a:lnSpc>
        <a:spcBef>
          <a:spcPct val="0"/>
        </a:spcBef>
        <a:buNone/>
        <a:defRPr sz="4400" b="0" kern="1200">
          <a:solidFill>
            <a:schemeClr val="bg1">
              <a:lumMod val="65000"/>
            </a:schemeClr>
          </a:solidFill>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y-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ideo" Target="https://www.youtube.com/embed/oRnSdwCnxZo" TargetMode="External"/><Relationship Id="rId5" Type="http://schemas.openxmlformats.org/officeDocument/2006/relationships/hyperlink" Target="https://www.youtube.com/watch?v=oRnSdwCnxZo"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358" y="1115332"/>
            <a:ext cx="8150042" cy="5428980"/>
          </a:xfrm>
          <a:prstGeom prst="rect">
            <a:avLst/>
          </a:prstGeom>
        </p:spPr>
      </p:pic>
      <p:sp>
        <p:nvSpPr>
          <p:cNvPr id="3" name="Title 2"/>
          <p:cNvSpPr>
            <a:spLocks noGrp="1"/>
          </p:cNvSpPr>
          <p:nvPr>
            <p:ph type="title"/>
          </p:nvPr>
        </p:nvSpPr>
        <p:spPr>
          <a:xfrm>
            <a:off x="838200" y="163648"/>
            <a:ext cx="10515600" cy="1115332"/>
          </a:xfrm>
        </p:spPr>
        <p:txBody>
          <a:bodyPr>
            <a:normAutofit/>
          </a:bodyPr>
          <a:lstStyle/>
          <a:p>
            <a:pPr algn="ctr"/>
            <a:r>
              <a:rPr lang="en-GB" b="1" dirty="0">
                <a:solidFill>
                  <a:srgbClr val="FF0000"/>
                </a:solidFill>
                <a:latin typeface="+mn-lt"/>
              </a:rPr>
              <a:t>Assembly for Primary Schools</a:t>
            </a:r>
            <a:endParaRPr lang="en-US" b="1" dirty="0">
              <a:solidFill>
                <a:srgbClr val="FF0000"/>
              </a:solidFill>
              <a:latin typeface="+mn-lt"/>
            </a:endParaRPr>
          </a:p>
        </p:txBody>
      </p:sp>
    </p:spTree>
    <p:extLst>
      <p:ext uri="{BB962C8B-B14F-4D97-AF65-F5344CB8AC3E}">
        <p14:creationId xmlns:p14="http://schemas.microsoft.com/office/powerpoint/2010/main" val="69237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46F27EA6-AFC6-4E66-A561-302AED3EFA5B}"/>
              </a:ext>
            </a:extLst>
          </p:cNvPr>
          <p:cNvSpPr>
            <a:spLocks noGrp="1"/>
          </p:cNvSpPr>
          <p:nvPr>
            <p:ph type="title"/>
          </p:nvPr>
        </p:nvSpPr>
        <p:spPr>
          <a:xfrm>
            <a:off x="263236" y="545690"/>
            <a:ext cx="7128453" cy="1325563"/>
          </a:xfrm>
        </p:spPr>
        <p:txBody>
          <a:bodyPr/>
          <a:lstStyle/>
          <a:p>
            <a:pPr algn="ctr"/>
            <a:r>
              <a:rPr lang="cy-GB" sz="3200" b="1" dirty="0">
                <a:latin typeface="+mn-lt"/>
              </a:rPr>
              <a:t>How can </a:t>
            </a:r>
            <a:r>
              <a:rPr lang="cy-GB" sz="3200" b="1" i="1" u="sng" dirty="0">
                <a:latin typeface="+mn-lt"/>
              </a:rPr>
              <a:t>you</a:t>
            </a:r>
            <a:r>
              <a:rPr lang="cy-GB" sz="3200" b="1" dirty="0">
                <a:latin typeface="+mn-lt"/>
              </a:rPr>
              <a:t> be part of the Urdd’s Message of Peace and Goodwill in 2020?</a:t>
            </a:r>
          </a:p>
        </p:txBody>
      </p:sp>
      <p:sp>
        <p:nvSpPr>
          <p:cNvPr id="3" name="Dalfan Cynnwys 2">
            <a:extLst>
              <a:ext uri="{FF2B5EF4-FFF2-40B4-BE49-F238E27FC236}">
                <a16:creationId xmlns:a16="http://schemas.microsoft.com/office/drawing/2014/main" id="{51B4BD62-C4B8-45C7-A9A6-CDA54024CAB3}"/>
              </a:ext>
            </a:extLst>
          </p:cNvPr>
          <p:cNvSpPr>
            <a:spLocks noGrp="1"/>
          </p:cNvSpPr>
          <p:nvPr>
            <p:ph sz="half" idx="1"/>
          </p:nvPr>
        </p:nvSpPr>
        <p:spPr>
          <a:xfrm>
            <a:off x="263236" y="2380021"/>
            <a:ext cx="6933977" cy="3932289"/>
          </a:xfrm>
        </p:spPr>
        <p:txBody>
          <a:bodyPr>
            <a:normAutofit/>
          </a:bodyPr>
          <a:lstStyle/>
          <a:p>
            <a:pPr>
              <a:buFont typeface="Arial" panose="020B0604020202020204" pitchFamily="34" charset="0"/>
              <a:buChar char="•"/>
            </a:pPr>
            <a:r>
              <a:rPr lang="cy-GB" sz="2400" b="1" dirty="0">
                <a:solidFill>
                  <a:srgbClr val="FF0000"/>
                </a:solidFill>
                <a:latin typeface="+mn-lt"/>
              </a:rPr>
              <a:t>Share your work on empowering girls with others! </a:t>
            </a:r>
          </a:p>
          <a:p>
            <a:pPr lvl="0">
              <a:buFont typeface="Arial" panose="020B0604020202020204" pitchFamily="34" charset="0"/>
              <a:buChar char="•"/>
            </a:pPr>
            <a:r>
              <a:rPr lang="cy-GB" sz="2400" b="1" dirty="0">
                <a:solidFill>
                  <a:schemeClr val="accent6">
                    <a:lumMod val="50000"/>
                  </a:schemeClr>
                </a:solidFill>
                <a:latin typeface="+mn-lt"/>
              </a:rPr>
              <a:t>Share with the Urdd </a:t>
            </a:r>
            <a:r>
              <a:rPr lang="cy-GB" sz="2400" dirty="0">
                <a:solidFill>
                  <a:schemeClr val="accent6">
                    <a:lumMod val="50000"/>
                  </a:schemeClr>
                </a:solidFill>
                <a:latin typeface="+mn-lt"/>
              </a:rPr>
              <a:t>- @Urdd @</a:t>
            </a:r>
            <a:r>
              <a:rPr lang="cy-GB" sz="2400" dirty="0" err="1">
                <a:solidFill>
                  <a:schemeClr val="accent6">
                    <a:lumMod val="50000"/>
                  </a:schemeClr>
                </a:solidFill>
                <a:latin typeface="+mn-lt"/>
              </a:rPr>
              <a:t>Urddgobaithcymru</a:t>
            </a:r>
            <a:r>
              <a:rPr lang="cy-GB" sz="2400" dirty="0">
                <a:solidFill>
                  <a:schemeClr val="accent6">
                    <a:lumMod val="50000"/>
                  </a:schemeClr>
                </a:solidFill>
                <a:latin typeface="+mn-lt"/>
              </a:rPr>
              <a:t> </a:t>
            </a:r>
            <a:r>
              <a:rPr lang="cy-GB" sz="2400" dirty="0" err="1">
                <a:solidFill>
                  <a:schemeClr val="accent6">
                    <a:lumMod val="50000"/>
                  </a:schemeClr>
                </a:solidFill>
                <a:latin typeface="+mn-lt"/>
              </a:rPr>
              <a:t>using</a:t>
            </a:r>
            <a:r>
              <a:rPr lang="cy-GB" sz="2400" dirty="0">
                <a:solidFill>
                  <a:schemeClr val="accent6">
                    <a:lumMod val="50000"/>
                  </a:schemeClr>
                </a:solidFill>
                <a:latin typeface="+mn-lt"/>
              </a:rPr>
              <a:t> #Heddwch2020</a:t>
            </a:r>
            <a:endParaRPr lang="cy-GB" sz="2400" b="1" dirty="0">
              <a:solidFill>
                <a:schemeClr val="accent6">
                  <a:lumMod val="50000"/>
                </a:schemeClr>
              </a:solidFill>
              <a:latin typeface="+mn-lt"/>
            </a:endParaRPr>
          </a:p>
          <a:p>
            <a:pPr>
              <a:buFont typeface="Arial" panose="020B0604020202020204" pitchFamily="34" charset="0"/>
              <a:buChar char="•"/>
            </a:pPr>
            <a:r>
              <a:rPr lang="cy-GB" sz="2400" b="1" dirty="0">
                <a:solidFill>
                  <a:schemeClr val="accent5">
                    <a:lumMod val="50000"/>
                  </a:schemeClr>
                </a:solidFill>
                <a:latin typeface="+mn-lt"/>
              </a:rPr>
              <a:t>Share the Message with as many people as you can on 18th May, 2020 – </a:t>
            </a:r>
            <a:r>
              <a:rPr lang="cy-GB" sz="2400" dirty="0">
                <a:solidFill>
                  <a:schemeClr val="accent5">
                    <a:lumMod val="50000"/>
                  </a:schemeClr>
                </a:solidFill>
                <a:latin typeface="+mn-lt"/>
              </a:rPr>
              <a:t>especially children in the UK and in other parts of the world! </a:t>
            </a:r>
          </a:p>
          <a:p>
            <a:pPr marL="0" indent="0">
              <a:buNone/>
            </a:pPr>
            <a:endParaRPr lang="cy-GB" sz="2400" b="1" dirty="0">
              <a:solidFill>
                <a:schemeClr val="tx1"/>
              </a:solidFill>
              <a:latin typeface="+mn-lt"/>
            </a:endParaRPr>
          </a:p>
        </p:txBody>
      </p:sp>
      <p:pic>
        <p:nvPicPr>
          <p:cNvPr id="8" name="Dalfan Llun 7">
            <a:extLst>
              <a:ext uri="{FF2B5EF4-FFF2-40B4-BE49-F238E27FC236}">
                <a16:creationId xmlns:a16="http://schemas.microsoft.com/office/drawing/2014/main" id="{90E2E89B-673D-487F-955E-93B0D19D2DE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1747" r="31747"/>
          <a:stretch>
            <a:fillRect/>
          </a:stretch>
        </p:blipFill>
        <p:spPr>
          <a:xfrm>
            <a:off x="7527925" y="0"/>
            <a:ext cx="4664075" cy="6858000"/>
          </a:xfrm>
          <a:prstGeom prst="rect">
            <a:avLst/>
          </a:prstGeom>
        </p:spPr>
      </p:pic>
      <p:sp>
        <p:nvSpPr>
          <p:cNvPr id="4" name="Blwch Testun 3">
            <a:extLst>
              <a:ext uri="{FF2B5EF4-FFF2-40B4-BE49-F238E27FC236}">
                <a16:creationId xmlns:a16="http://schemas.microsoft.com/office/drawing/2014/main" id="{84C19C73-25A6-4999-8DAC-6A121B68FDE8}"/>
              </a:ext>
            </a:extLst>
          </p:cNvPr>
          <p:cNvSpPr txBox="1"/>
          <p:nvPr/>
        </p:nvSpPr>
        <p:spPr>
          <a:xfrm>
            <a:off x="7664161" y="5226784"/>
            <a:ext cx="4664075" cy="1631216"/>
          </a:xfrm>
          <a:prstGeom prst="rect">
            <a:avLst/>
          </a:prstGeom>
          <a:noFill/>
        </p:spPr>
        <p:txBody>
          <a:bodyPr wrap="square" rtlCol="0">
            <a:spAutoFit/>
          </a:bodyPr>
          <a:lstStyle/>
          <a:p>
            <a:r>
              <a:rPr lang="cy-GB" sz="3400" b="1" dirty="0">
                <a:solidFill>
                  <a:schemeClr val="bg1"/>
                </a:solidFill>
              </a:rPr>
              <a:t>#Heddwch2020</a:t>
            </a:r>
          </a:p>
          <a:p>
            <a:r>
              <a:rPr lang="cy-GB" sz="3400" dirty="0">
                <a:solidFill>
                  <a:schemeClr val="bg1"/>
                </a:solidFill>
              </a:rPr>
              <a:t>heddwch@urdd.org</a:t>
            </a:r>
          </a:p>
          <a:p>
            <a:endParaRPr lang="cy-GB" sz="3200" b="1" dirty="0"/>
          </a:p>
        </p:txBody>
      </p:sp>
    </p:spTree>
    <p:custDataLst>
      <p:tags r:id="rId1"/>
    </p:custDataLst>
    <p:extLst>
      <p:ext uri="{BB962C8B-B14F-4D97-AF65-F5344CB8AC3E}">
        <p14:creationId xmlns:p14="http://schemas.microsoft.com/office/powerpoint/2010/main" val="3266688119"/>
      </p:ext>
    </p:extLst>
  </p:cSld>
  <p:clrMapOvr>
    <a:masterClrMapping/>
  </p:clrMapOvr>
  <mc:AlternateContent xmlns:mc="http://schemas.openxmlformats.org/markup-compatibility/2006" xmlns:p14="http://schemas.microsoft.com/office/powerpoint/2010/main">
    <mc:Choice Requires="p14">
      <p:transition spd="slow" p14:dur="2000" advTm="4325"/>
    </mc:Choice>
    <mc:Fallback xmlns="">
      <p:transition spd="slow" advTm="4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7927" y="72206"/>
            <a:ext cx="10456145" cy="6713587"/>
          </a:xfrm>
          <a:prstGeom prst="rect">
            <a:avLst/>
          </a:prstGeom>
        </p:spPr>
      </p:pic>
    </p:spTree>
    <p:extLst>
      <p:ext uri="{BB962C8B-B14F-4D97-AF65-F5344CB8AC3E}">
        <p14:creationId xmlns:p14="http://schemas.microsoft.com/office/powerpoint/2010/main" val="255927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69183"/>
            <a:ext cx="10515600" cy="1325563"/>
          </a:xfrm>
        </p:spPr>
        <p:txBody>
          <a:bodyPr/>
          <a:lstStyle/>
          <a:p>
            <a:r>
              <a:rPr lang="en-GB" b="1" dirty="0">
                <a:latin typeface="+mn-lt"/>
              </a:rPr>
              <a:t>Equality – Why is it important? </a:t>
            </a:r>
            <a:endParaRPr lang="en-US" b="1" dirty="0">
              <a:latin typeface="+mn-lt"/>
            </a:endParaRPr>
          </a:p>
        </p:txBody>
      </p:sp>
      <p:pic>
        <p:nvPicPr>
          <p:cNvPr id="12" name="oRnSdwCnxZo"/>
          <p:cNvPicPr>
            <a:picLocks noGrp="1" noRot="1" noChangeAspect="1"/>
          </p:cNvPicPr>
          <p:nvPr>
            <p:ph idx="1"/>
            <a:videoFile r:link="rId1"/>
          </p:nvPr>
        </p:nvPicPr>
        <p:blipFill>
          <a:blip r:embed="rId4"/>
          <a:stretch>
            <a:fillRect/>
          </a:stretch>
        </p:blipFill>
        <p:spPr>
          <a:xfrm>
            <a:off x="838200" y="1494746"/>
            <a:ext cx="6686006" cy="3760879"/>
          </a:xfrm>
          <a:prstGeom prst="rect">
            <a:avLst/>
          </a:prstGeom>
        </p:spPr>
      </p:pic>
      <p:sp>
        <p:nvSpPr>
          <p:cNvPr id="13" name="Rectangle 12"/>
          <p:cNvSpPr/>
          <p:nvPr/>
        </p:nvSpPr>
        <p:spPr>
          <a:xfrm>
            <a:off x="838200" y="5372731"/>
            <a:ext cx="6103722" cy="369332"/>
          </a:xfrm>
          <a:prstGeom prst="rect">
            <a:avLst/>
          </a:prstGeom>
        </p:spPr>
        <p:txBody>
          <a:bodyPr wrap="none">
            <a:spAutoFit/>
          </a:bodyPr>
          <a:lstStyle/>
          <a:p>
            <a:r>
              <a:rPr lang="en-US" dirty="0">
                <a:hlinkClick r:id="rId5"/>
              </a:rPr>
              <a:t>https://www.youtube.com/watch?v=oRnSdwCnxZo</a:t>
            </a:r>
            <a:r>
              <a:rPr lang="en-US" dirty="0"/>
              <a:t> </a:t>
            </a:r>
          </a:p>
        </p:txBody>
      </p:sp>
      <p:sp>
        <p:nvSpPr>
          <p:cNvPr id="15" name="TextBox 14"/>
          <p:cNvSpPr txBox="1"/>
          <p:nvPr/>
        </p:nvSpPr>
        <p:spPr>
          <a:xfrm>
            <a:off x="7720149" y="1494746"/>
            <a:ext cx="4023360" cy="364715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cs typeface="Arial" panose="020B0604020202020204" pitchFamily="34" charset="0"/>
              </a:rPr>
              <a:t>What happens in the video? </a:t>
            </a:r>
          </a:p>
          <a:p>
            <a:pPr marL="285750" indent="-285750">
              <a:spcBef>
                <a:spcPts val="600"/>
              </a:spcBef>
              <a:buFont typeface="Arial" panose="020B0604020202020204" pitchFamily="34" charset="0"/>
              <a:buChar char="•"/>
            </a:pPr>
            <a:r>
              <a:rPr lang="en-GB" sz="2400" dirty="0">
                <a:solidFill>
                  <a:schemeClr val="accent6">
                    <a:lumMod val="50000"/>
                  </a:schemeClr>
                </a:solidFill>
                <a:cs typeface="Arial" panose="020B0604020202020204" pitchFamily="34" charset="0"/>
              </a:rPr>
              <a:t>How did the children feel?</a:t>
            </a:r>
          </a:p>
          <a:p>
            <a:pPr marL="285750" indent="-285750">
              <a:spcBef>
                <a:spcPts val="600"/>
              </a:spcBef>
              <a:buFont typeface="Arial" panose="020B0604020202020204" pitchFamily="34" charset="0"/>
              <a:buChar char="•"/>
            </a:pPr>
            <a:r>
              <a:rPr lang="en-GB" sz="2400" dirty="0">
                <a:solidFill>
                  <a:schemeClr val="accent5">
                    <a:lumMod val="50000"/>
                  </a:schemeClr>
                </a:solidFill>
                <a:cs typeface="Arial" panose="020B0604020202020204" pitchFamily="34" charset="0"/>
              </a:rPr>
              <a:t>What did they do to try to make things equal?  </a:t>
            </a:r>
          </a:p>
          <a:p>
            <a:pPr marL="285750" indent="-285750">
              <a:spcBef>
                <a:spcPts val="600"/>
              </a:spcBef>
              <a:buFont typeface="Arial" panose="020B0604020202020204" pitchFamily="34" charset="0"/>
              <a:buChar char="•"/>
            </a:pPr>
            <a:r>
              <a:rPr lang="en-GB" sz="2400" dirty="0">
                <a:solidFill>
                  <a:schemeClr val="accent4">
                    <a:lumMod val="50000"/>
                  </a:schemeClr>
                </a:solidFill>
                <a:cs typeface="Arial" panose="020B0604020202020204" pitchFamily="34" charset="0"/>
              </a:rPr>
              <a:t>What does the empty plate represent? </a:t>
            </a:r>
            <a:endParaRPr lang="en-US" sz="2400" dirty="0">
              <a:solidFill>
                <a:schemeClr val="accent4">
                  <a:lumMod val="50000"/>
                </a:schemeClr>
              </a:solidFill>
            </a:endParaRPr>
          </a:p>
        </p:txBody>
      </p:sp>
    </p:spTree>
    <p:extLst>
      <p:ext uri="{BB962C8B-B14F-4D97-AF65-F5344CB8AC3E}">
        <p14:creationId xmlns:p14="http://schemas.microsoft.com/office/powerpoint/2010/main" val="6936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719" y="-97243"/>
            <a:ext cx="10515600" cy="1325563"/>
          </a:xfrm>
        </p:spPr>
        <p:txBody>
          <a:bodyPr/>
          <a:lstStyle/>
          <a:p>
            <a:r>
              <a:rPr lang="en-GB" b="1" dirty="0">
                <a:latin typeface="+mn-lt"/>
              </a:rPr>
              <a:t>Equality for Girls: True or False? </a:t>
            </a:r>
            <a:endParaRPr lang="en-US" b="1" dirty="0">
              <a:latin typeface="+mn-lt"/>
            </a:endParaRPr>
          </a:p>
        </p:txBody>
      </p:sp>
      <p:sp>
        <p:nvSpPr>
          <p:cNvPr id="15" name="TextBox 14"/>
          <p:cNvSpPr txBox="1"/>
          <p:nvPr/>
        </p:nvSpPr>
        <p:spPr>
          <a:xfrm>
            <a:off x="6927965" y="1779179"/>
            <a:ext cx="4023360" cy="369332"/>
          </a:xfrm>
          <a:prstGeom prst="rect">
            <a:avLst/>
          </a:prstGeom>
          <a:noFill/>
        </p:spPr>
        <p:txBody>
          <a:bodyPr wrap="square" rtlCol="0">
            <a:spAutoFit/>
          </a:bodyPr>
          <a:lstStyle/>
          <a:p>
            <a:endParaRPr lang="en-US" dirty="0"/>
          </a:p>
        </p:txBody>
      </p:sp>
      <p:sp>
        <p:nvSpPr>
          <p:cNvPr id="10" name="Swigen Siarad: Saeth Dde 9">
            <a:extLst>
              <a:ext uri="{FF2B5EF4-FFF2-40B4-BE49-F238E27FC236}">
                <a16:creationId xmlns:a16="http://schemas.microsoft.com/office/drawing/2014/main" id="{163FD9EB-643D-4855-B13E-82E39062FAF8}"/>
              </a:ext>
            </a:extLst>
          </p:cNvPr>
          <p:cNvSpPr/>
          <p:nvPr/>
        </p:nvSpPr>
        <p:spPr>
          <a:xfrm>
            <a:off x="360219" y="1145961"/>
            <a:ext cx="5735781" cy="1191700"/>
          </a:xfrm>
          <a:prstGeom prst="rightArrowCallout">
            <a:avLst>
              <a:gd name="adj1" fmla="val 34900"/>
              <a:gd name="adj2" fmla="val 37376"/>
              <a:gd name="adj3" fmla="val 59652"/>
              <a:gd name="adj4" fmla="val 81131"/>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Women produce up to 80% of the food in developing countries but own less than </a:t>
            </a:r>
            <a:r>
              <a:rPr lang="en-US" dirty="0"/>
              <a:t>25% of farming land.  </a:t>
            </a:r>
          </a:p>
        </p:txBody>
      </p:sp>
      <p:sp>
        <p:nvSpPr>
          <p:cNvPr id="11" name="Swigen Siarad: Saeth i Lawr 10">
            <a:extLst>
              <a:ext uri="{FF2B5EF4-FFF2-40B4-BE49-F238E27FC236}">
                <a16:creationId xmlns:a16="http://schemas.microsoft.com/office/drawing/2014/main" id="{C0BCA8E8-1661-4E20-A68C-A831079BFC60}"/>
              </a:ext>
            </a:extLst>
          </p:cNvPr>
          <p:cNvSpPr/>
          <p:nvPr/>
        </p:nvSpPr>
        <p:spPr>
          <a:xfrm>
            <a:off x="6283037" y="1367995"/>
            <a:ext cx="5611091" cy="1814052"/>
          </a:xfrm>
          <a:prstGeom prst="downArrowCallout">
            <a:avLst>
              <a:gd name="adj1" fmla="val 26626"/>
              <a:gd name="adj2" fmla="val 25000"/>
              <a:gd name="adj3" fmla="val 25000"/>
              <a:gd name="adj4" fmla="val 61725"/>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developing countries one in three girls get married before reaching their 18</a:t>
            </a:r>
            <a:r>
              <a:rPr lang="en-GB" b="1" baseline="30000" dirty="0">
                <a:solidFill>
                  <a:schemeClr val="tx1"/>
                </a:solidFill>
              </a:rPr>
              <a:t>th</a:t>
            </a:r>
            <a:r>
              <a:rPr lang="en-GB" b="1" dirty="0">
                <a:solidFill>
                  <a:schemeClr val="tx1"/>
                </a:solidFill>
              </a:rPr>
              <a:t> birthday.    </a:t>
            </a:r>
            <a:endParaRPr lang="en-US" b="1" dirty="0">
              <a:solidFill>
                <a:schemeClr val="tx1"/>
              </a:solidFill>
            </a:endParaRPr>
          </a:p>
          <a:p>
            <a:pPr algn="ctr"/>
            <a:endParaRPr lang="cy-GB" b="1" dirty="0">
              <a:solidFill>
                <a:schemeClr val="tx1"/>
              </a:solidFill>
            </a:endParaRPr>
          </a:p>
        </p:txBody>
      </p:sp>
      <p:sp>
        <p:nvSpPr>
          <p:cNvPr id="14" name="Swigen Siarad: Saeth Dde 13">
            <a:extLst>
              <a:ext uri="{FF2B5EF4-FFF2-40B4-BE49-F238E27FC236}">
                <a16:creationId xmlns:a16="http://schemas.microsoft.com/office/drawing/2014/main" id="{31779B42-3F28-46E5-8937-BB07986EE216}"/>
              </a:ext>
            </a:extLst>
          </p:cNvPr>
          <p:cNvSpPr/>
          <p:nvPr/>
        </p:nvSpPr>
        <p:spPr>
          <a:xfrm flipH="1">
            <a:off x="5874328" y="3332923"/>
            <a:ext cx="6019800" cy="1191700"/>
          </a:xfrm>
          <a:prstGeom prst="rightArrowCallout">
            <a:avLst>
              <a:gd name="adj1" fmla="val 34900"/>
              <a:gd name="adj2" fmla="val 37376"/>
              <a:gd name="adj3" fmla="val 59652"/>
              <a:gd name="adj4" fmla="val 81131"/>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Approximately 70% of the people in minimum wage jobs in the UK are women.  </a:t>
            </a:r>
            <a:endParaRPr lang="en-US" dirty="0"/>
          </a:p>
        </p:txBody>
      </p:sp>
      <p:sp>
        <p:nvSpPr>
          <p:cNvPr id="16" name="Swigen Siarad: Saeth i Lawr 15">
            <a:extLst>
              <a:ext uri="{FF2B5EF4-FFF2-40B4-BE49-F238E27FC236}">
                <a16:creationId xmlns:a16="http://schemas.microsoft.com/office/drawing/2014/main" id="{0ED4102B-C581-4857-B75E-A97B6BA2C74C}"/>
              </a:ext>
            </a:extLst>
          </p:cNvPr>
          <p:cNvSpPr/>
          <p:nvPr/>
        </p:nvSpPr>
        <p:spPr>
          <a:xfrm>
            <a:off x="360219" y="2741020"/>
            <a:ext cx="5299363" cy="1814052"/>
          </a:xfrm>
          <a:prstGeom prst="downArrowCallout">
            <a:avLst>
              <a:gd name="adj1" fmla="val 26626"/>
              <a:gd name="adj2" fmla="val 25000"/>
              <a:gd name="adj3" fmla="val 25000"/>
              <a:gd name="adj4" fmla="val 61725"/>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world’s 10 poorest countries 9 out of 10 girls haven’t completed school.    </a:t>
            </a:r>
            <a:endParaRPr lang="en-US" b="1" dirty="0">
              <a:solidFill>
                <a:schemeClr val="tx1"/>
              </a:solidFill>
            </a:endParaRPr>
          </a:p>
        </p:txBody>
      </p:sp>
      <p:sp>
        <p:nvSpPr>
          <p:cNvPr id="23" name="Swigen Siarad: Saeth Dde 22">
            <a:extLst>
              <a:ext uri="{FF2B5EF4-FFF2-40B4-BE49-F238E27FC236}">
                <a16:creationId xmlns:a16="http://schemas.microsoft.com/office/drawing/2014/main" id="{2684F2C0-DF61-4A17-8B6F-61ACAA7EC429}"/>
              </a:ext>
            </a:extLst>
          </p:cNvPr>
          <p:cNvSpPr/>
          <p:nvPr/>
        </p:nvSpPr>
        <p:spPr>
          <a:xfrm>
            <a:off x="360219" y="4705948"/>
            <a:ext cx="5735781" cy="1191700"/>
          </a:xfrm>
          <a:prstGeom prst="rightArrowCallout">
            <a:avLst>
              <a:gd name="adj1" fmla="val 34900"/>
              <a:gd name="adj2" fmla="val 37376"/>
              <a:gd name="adj3" fmla="val 59652"/>
              <a:gd name="adj4" fmla="val 81131"/>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In Wales only 28% of local councillors, 18% of Council Leaders and 27% of Cabinet Members are women. </a:t>
            </a:r>
            <a:endParaRPr lang="en-US" b="1" dirty="0">
              <a:solidFill>
                <a:schemeClr val="tx1"/>
              </a:solidFill>
            </a:endParaRPr>
          </a:p>
        </p:txBody>
      </p:sp>
      <p:sp>
        <p:nvSpPr>
          <p:cNvPr id="24" name="Petryal 23">
            <a:extLst>
              <a:ext uri="{FF2B5EF4-FFF2-40B4-BE49-F238E27FC236}">
                <a16:creationId xmlns:a16="http://schemas.microsoft.com/office/drawing/2014/main" id="{56ACAF09-9ED6-4728-AD8F-ABD94ACE799A}"/>
              </a:ext>
            </a:extLst>
          </p:cNvPr>
          <p:cNvSpPr/>
          <p:nvPr/>
        </p:nvSpPr>
        <p:spPr>
          <a:xfrm>
            <a:off x="6346947" y="4807356"/>
            <a:ext cx="5230538" cy="1365298"/>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In the 20 since devolution in Wales there hasn’t been one Assembly Member who was female, a woman of colour and from an </a:t>
            </a:r>
            <a:r>
              <a:rPr lang="en-GB" b="1" dirty="0" err="1">
                <a:solidFill>
                  <a:schemeClr val="tx1"/>
                </a:solidFill>
              </a:rPr>
              <a:t>ethinc</a:t>
            </a:r>
            <a:r>
              <a:rPr lang="en-GB" b="1" dirty="0">
                <a:solidFill>
                  <a:schemeClr val="tx1"/>
                </a:solidFill>
              </a:rPr>
              <a:t> minority.    </a:t>
            </a:r>
            <a:r>
              <a:rPr lang="en-GB"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85524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4E41-AC9E-4C6B-997D-8C40C2F395A8}"/>
              </a:ext>
            </a:extLst>
          </p:cNvPr>
          <p:cNvSpPr>
            <a:spLocks noGrp="1"/>
          </p:cNvSpPr>
          <p:nvPr>
            <p:ph type="title"/>
          </p:nvPr>
        </p:nvSpPr>
        <p:spPr>
          <a:xfrm>
            <a:off x="300615" y="217714"/>
            <a:ext cx="6666242" cy="1325563"/>
          </a:xfrm>
        </p:spPr>
        <p:txBody>
          <a:bodyPr/>
          <a:lstStyle/>
          <a:p>
            <a:r>
              <a:rPr lang="cy-GB" b="1" dirty="0">
                <a:latin typeface="+mn-lt"/>
              </a:rPr>
              <a:t>Why is this important? </a:t>
            </a:r>
          </a:p>
        </p:txBody>
      </p:sp>
      <p:sp>
        <p:nvSpPr>
          <p:cNvPr id="3" name="Content Placeholder 2">
            <a:extLst>
              <a:ext uri="{FF2B5EF4-FFF2-40B4-BE49-F238E27FC236}">
                <a16:creationId xmlns:a16="http://schemas.microsoft.com/office/drawing/2014/main" id="{C6097F41-C5D5-4147-BADD-FBBC210E9A73}"/>
              </a:ext>
            </a:extLst>
          </p:cNvPr>
          <p:cNvSpPr>
            <a:spLocks noGrp="1"/>
          </p:cNvSpPr>
          <p:nvPr>
            <p:ph sz="half" idx="1"/>
          </p:nvPr>
        </p:nvSpPr>
        <p:spPr>
          <a:xfrm>
            <a:off x="380062" y="1654629"/>
            <a:ext cx="7356052" cy="4425511"/>
          </a:xfrm>
        </p:spPr>
        <p:txBody>
          <a:bodyPr>
            <a:normAutofit/>
          </a:bodyPr>
          <a:lstStyle/>
          <a:p>
            <a:pPr>
              <a:buFont typeface="Arial" panose="020B0604020202020204" pitchFamily="34" charset="0"/>
              <a:buChar char="•"/>
            </a:pPr>
            <a:r>
              <a:rPr lang="en-GB" sz="2400" dirty="0">
                <a:latin typeface="+mn-lt"/>
              </a:rPr>
              <a:t>Countries that treat men and women more equally produce more women who are leaders and scientists.  </a:t>
            </a:r>
          </a:p>
          <a:p>
            <a:pPr>
              <a:buFont typeface="Arial" panose="020B0604020202020204" pitchFamily="34" charset="0"/>
              <a:buChar char="•"/>
            </a:pPr>
            <a:r>
              <a:rPr lang="en-GB" sz="2400" dirty="0">
                <a:solidFill>
                  <a:schemeClr val="accent6">
                    <a:lumMod val="50000"/>
                  </a:schemeClr>
                </a:solidFill>
                <a:latin typeface="+mn-lt"/>
              </a:rPr>
              <a:t>Countries who treat the two sexes more equally win more medals in the Olympic Games.    </a:t>
            </a:r>
          </a:p>
          <a:p>
            <a:pPr>
              <a:buFont typeface="Arial" panose="020B0604020202020204" pitchFamily="34" charset="0"/>
              <a:buChar char="•"/>
            </a:pPr>
            <a:r>
              <a:rPr lang="en-GB" sz="2400" dirty="0">
                <a:solidFill>
                  <a:schemeClr val="accent5">
                    <a:lumMod val="50000"/>
                  </a:schemeClr>
                </a:solidFill>
                <a:latin typeface="+mn-lt"/>
              </a:rPr>
              <a:t>Girls who receive an education tend to marry later and have less children who are more healthy. </a:t>
            </a:r>
          </a:p>
          <a:p>
            <a:pPr>
              <a:buFont typeface="Arial" panose="020B0604020202020204" pitchFamily="34" charset="0"/>
              <a:buChar char="•"/>
            </a:pPr>
            <a:r>
              <a:rPr lang="en-GB" sz="2400" dirty="0">
                <a:solidFill>
                  <a:schemeClr val="accent1">
                    <a:lumMod val="50000"/>
                  </a:schemeClr>
                </a:solidFill>
                <a:latin typeface="+mn-lt"/>
              </a:rPr>
              <a:t>Girls who receive an education earn more and can support their families better.  </a:t>
            </a:r>
          </a:p>
          <a:p>
            <a:endParaRPr lang="en-GB" dirty="0">
              <a:latin typeface="+mn-lt"/>
            </a:endParaRPr>
          </a:p>
          <a:p>
            <a:endParaRPr lang="en-US" dirty="0">
              <a:latin typeface="+mn-lt"/>
            </a:endParaRPr>
          </a:p>
          <a:p>
            <a:endParaRPr lang="cy-GB" dirty="0">
              <a:latin typeface="+mn-lt"/>
            </a:endParaRPr>
          </a:p>
        </p:txBody>
      </p:sp>
      <p:pic>
        <p:nvPicPr>
          <p:cNvPr id="8" name="Dalfan Llun 6">
            <a:extLst>
              <a:ext uri="{FF2B5EF4-FFF2-40B4-BE49-F238E27FC236}">
                <a16:creationId xmlns:a16="http://schemas.microsoft.com/office/drawing/2014/main" id="{A906B8D7-BA1E-44EE-90A2-6FB0D9F2056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219" r="24135"/>
          <a:stretch/>
        </p:blipFill>
        <p:spPr>
          <a:xfrm>
            <a:off x="7871031" y="217714"/>
            <a:ext cx="3990109" cy="6096000"/>
          </a:xfrm>
          <a:prstGeom prst="rect">
            <a:avLst/>
          </a:prstGeom>
        </p:spPr>
      </p:pic>
    </p:spTree>
    <p:extLst>
      <p:ext uri="{BB962C8B-B14F-4D97-AF65-F5344CB8AC3E}">
        <p14:creationId xmlns:p14="http://schemas.microsoft.com/office/powerpoint/2010/main" val="390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6600" y="103868"/>
            <a:ext cx="10515600" cy="1149745"/>
          </a:xfrm>
        </p:spPr>
        <p:txBody>
          <a:bodyPr/>
          <a:lstStyle/>
          <a:p>
            <a:r>
              <a:rPr lang="en-GB" b="1" dirty="0">
                <a:latin typeface="+mn-lt"/>
              </a:rPr>
              <a:t>Sustainable Development Goals</a:t>
            </a:r>
            <a:endParaRPr lang="en-US" b="1" dirty="0">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658" y="1115405"/>
            <a:ext cx="9695227" cy="5229594"/>
          </a:xfrm>
          <a:prstGeom prst="rect">
            <a:avLst/>
          </a:prstGeom>
        </p:spPr>
      </p:pic>
    </p:spTree>
    <p:extLst>
      <p:ext uri="{BB962C8B-B14F-4D97-AF65-F5344CB8AC3E}">
        <p14:creationId xmlns:p14="http://schemas.microsoft.com/office/powerpoint/2010/main" val="412436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4E41-AC9E-4C6B-997D-8C40C2F395A8}"/>
              </a:ext>
            </a:extLst>
          </p:cNvPr>
          <p:cNvSpPr>
            <a:spLocks noGrp="1"/>
          </p:cNvSpPr>
          <p:nvPr>
            <p:ph type="title"/>
          </p:nvPr>
        </p:nvSpPr>
        <p:spPr>
          <a:xfrm>
            <a:off x="300615" y="25262"/>
            <a:ext cx="11223728" cy="1231388"/>
          </a:xfrm>
        </p:spPr>
        <p:txBody>
          <a:bodyPr/>
          <a:lstStyle/>
          <a:p>
            <a:r>
              <a:rPr lang="cy-GB" b="1" dirty="0">
                <a:latin typeface="+mn-lt"/>
              </a:rPr>
              <a:t>So why is equality important?</a:t>
            </a:r>
          </a:p>
        </p:txBody>
      </p:sp>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22810" b="22810"/>
          <a:stretch>
            <a:fillRect/>
          </a:stretch>
        </p:blipFill>
        <p:spPr>
          <a:xfrm>
            <a:off x="503043" y="1340827"/>
            <a:ext cx="3153785" cy="1786324"/>
          </a:xfr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51163" y="1029468"/>
            <a:ext cx="1990479" cy="2353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1085" y="1219668"/>
            <a:ext cx="2094101" cy="331129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706" y="3256162"/>
            <a:ext cx="2170833" cy="34326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1371" y="4615144"/>
            <a:ext cx="2622795" cy="207364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7414" y="1558305"/>
            <a:ext cx="3048000" cy="240982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7944" y="4175611"/>
            <a:ext cx="2807712" cy="2228621"/>
          </a:xfrm>
          <a:prstGeom prst="rect">
            <a:avLst/>
          </a:prstGeom>
        </p:spPr>
      </p:pic>
      <p:sp>
        <p:nvSpPr>
          <p:cNvPr id="3" name="TextBox 2"/>
          <p:cNvSpPr txBox="1"/>
          <p:nvPr/>
        </p:nvSpPr>
        <p:spPr>
          <a:xfrm>
            <a:off x="99915" y="1449387"/>
            <a:ext cx="464457" cy="369332"/>
          </a:xfrm>
          <a:prstGeom prst="rect">
            <a:avLst/>
          </a:prstGeom>
          <a:noFill/>
        </p:spPr>
        <p:txBody>
          <a:bodyPr wrap="square" rtlCol="0">
            <a:spAutoFit/>
          </a:bodyPr>
          <a:lstStyle/>
          <a:p>
            <a:r>
              <a:rPr lang="en-GB" dirty="0"/>
              <a:t>a.</a:t>
            </a:r>
            <a:endParaRPr lang="en-US" dirty="0"/>
          </a:p>
        </p:txBody>
      </p:sp>
      <p:sp>
        <p:nvSpPr>
          <p:cNvPr id="4" name="TextBox 3"/>
          <p:cNvSpPr txBox="1"/>
          <p:nvPr/>
        </p:nvSpPr>
        <p:spPr>
          <a:xfrm>
            <a:off x="1262743" y="3410857"/>
            <a:ext cx="377371" cy="646331"/>
          </a:xfrm>
          <a:prstGeom prst="rect">
            <a:avLst/>
          </a:prstGeom>
          <a:noFill/>
        </p:spPr>
        <p:txBody>
          <a:bodyPr wrap="square" rtlCol="0">
            <a:spAutoFit/>
          </a:bodyPr>
          <a:lstStyle/>
          <a:p>
            <a:r>
              <a:rPr lang="en-GB" dirty="0"/>
              <a:t>b.</a:t>
            </a:r>
            <a:endParaRPr lang="en-US" dirty="0"/>
          </a:p>
        </p:txBody>
      </p:sp>
      <p:sp>
        <p:nvSpPr>
          <p:cNvPr id="13" name="TextBox 12"/>
          <p:cNvSpPr txBox="1"/>
          <p:nvPr/>
        </p:nvSpPr>
        <p:spPr>
          <a:xfrm>
            <a:off x="3825413" y="1297316"/>
            <a:ext cx="464458" cy="369332"/>
          </a:xfrm>
          <a:prstGeom prst="rect">
            <a:avLst/>
          </a:prstGeom>
          <a:noFill/>
        </p:spPr>
        <p:txBody>
          <a:bodyPr wrap="square" rtlCol="0">
            <a:spAutoFit/>
          </a:bodyPr>
          <a:lstStyle/>
          <a:p>
            <a:r>
              <a:rPr lang="en-GB" dirty="0"/>
              <a:t>c.</a:t>
            </a:r>
            <a:endParaRPr lang="en-US" dirty="0"/>
          </a:p>
        </p:txBody>
      </p:sp>
      <p:sp>
        <p:nvSpPr>
          <p:cNvPr id="14" name="TextBox 13"/>
          <p:cNvSpPr txBox="1"/>
          <p:nvPr/>
        </p:nvSpPr>
        <p:spPr>
          <a:xfrm>
            <a:off x="4026767" y="4738447"/>
            <a:ext cx="414604" cy="369332"/>
          </a:xfrm>
          <a:prstGeom prst="rect">
            <a:avLst/>
          </a:prstGeom>
          <a:noFill/>
        </p:spPr>
        <p:txBody>
          <a:bodyPr wrap="square" rtlCol="0">
            <a:spAutoFit/>
          </a:bodyPr>
          <a:lstStyle/>
          <a:p>
            <a:r>
              <a:rPr lang="en-GB" dirty="0"/>
              <a:t>d.</a:t>
            </a:r>
            <a:endParaRPr lang="en-US" dirty="0"/>
          </a:p>
        </p:txBody>
      </p:sp>
      <p:sp>
        <p:nvSpPr>
          <p:cNvPr id="15" name="TextBox 14"/>
          <p:cNvSpPr txBox="1"/>
          <p:nvPr/>
        </p:nvSpPr>
        <p:spPr>
          <a:xfrm>
            <a:off x="6494951" y="1208082"/>
            <a:ext cx="586752" cy="369332"/>
          </a:xfrm>
          <a:prstGeom prst="rect">
            <a:avLst/>
          </a:prstGeom>
          <a:noFill/>
        </p:spPr>
        <p:txBody>
          <a:bodyPr wrap="square" rtlCol="0">
            <a:spAutoFit/>
          </a:bodyPr>
          <a:lstStyle/>
          <a:p>
            <a:r>
              <a:rPr lang="en-GB" dirty="0"/>
              <a:t>e.</a:t>
            </a:r>
            <a:endParaRPr lang="en-US" dirty="0"/>
          </a:p>
        </p:txBody>
      </p:sp>
      <p:sp>
        <p:nvSpPr>
          <p:cNvPr id="16" name="TextBox 15"/>
          <p:cNvSpPr txBox="1"/>
          <p:nvPr/>
        </p:nvSpPr>
        <p:spPr>
          <a:xfrm>
            <a:off x="10095656" y="4161634"/>
            <a:ext cx="593313" cy="369332"/>
          </a:xfrm>
          <a:prstGeom prst="rect">
            <a:avLst/>
          </a:prstGeom>
          <a:noFill/>
        </p:spPr>
        <p:txBody>
          <a:bodyPr wrap="square" rtlCol="0">
            <a:spAutoFit/>
          </a:bodyPr>
          <a:lstStyle/>
          <a:p>
            <a:r>
              <a:rPr lang="en-GB" dirty="0"/>
              <a:t>f.</a:t>
            </a:r>
            <a:endParaRPr lang="en-US" dirty="0"/>
          </a:p>
        </p:txBody>
      </p:sp>
      <p:sp>
        <p:nvSpPr>
          <p:cNvPr id="17" name="TextBox 16"/>
          <p:cNvSpPr txBox="1"/>
          <p:nvPr/>
        </p:nvSpPr>
        <p:spPr>
          <a:xfrm>
            <a:off x="9484202" y="983687"/>
            <a:ext cx="408173" cy="369332"/>
          </a:xfrm>
          <a:prstGeom prst="rect">
            <a:avLst/>
          </a:prstGeom>
          <a:noFill/>
        </p:spPr>
        <p:txBody>
          <a:bodyPr wrap="square" rtlCol="0">
            <a:spAutoFit/>
          </a:bodyPr>
          <a:lstStyle/>
          <a:p>
            <a:r>
              <a:rPr lang="en-GB" dirty="0"/>
              <a:t>g.</a:t>
            </a:r>
            <a:endParaRPr lang="en-US" dirty="0"/>
          </a:p>
        </p:txBody>
      </p:sp>
    </p:spTree>
    <p:extLst>
      <p:ext uri="{BB962C8B-B14F-4D97-AF65-F5344CB8AC3E}">
        <p14:creationId xmlns:p14="http://schemas.microsoft.com/office/powerpoint/2010/main" val="28772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9E7127CA-933C-46F1-BCEC-ADFFB8879896}"/>
              </a:ext>
            </a:extLst>
          </p:cNvPr>
          <p:cNvSpPr>
            <a:spLocks noGrp="1"/>
          </p:cNvSpPr>
          <p:nvPr>
            <p:ph type="title"/>
          </p:nvPr>
        </p:nvSpPr>
        <p:spPr>
          <a:xfrm>
            <a:off x="391886" y="68483"/>
            <a:ext cx="11454489" cy="1325563"/>
          </a:xfrm>
        </p:spPr>
        <p:txBody>
          <a:bodyPr/>
          <a:lstStyle/>
          <a:p>
            <a:r>
              <a:rPr lang="cy-GB" b="1" dirty="0">
                <a:latin typeface="+mn-lt"/>
              </a:rPr>
              <a:t>The Message of Peace and Goodwill </a:t>
            </a:r>
          </a:p>
        </p:txBody>
      </p:sp>
      <p:sp>
        <p:nvSpPr>
          <p:cNvPr id="3" name="Dalfan Cynnwys 2">
            <a:extLst>
              <a:ext uri="{FF2B5EF4-FFF2-40B4-BE49-F238E27FC236}">
                <a16:creationId xmlns:a16="http://schemas.microsoft.com/office/drawing/2014/main" id="{12ACA476-5855-47FF-BFDB-F94284D7A75D}"/>
              </a:ext>
            </a:extLst>
          </p:cNvPr>
          <p:cNvSpPr>
            <a:spLocks noGrp="1"/>
          </p:cNvSpPr>
          <p:nvPr>
            <p:ph sz="half" idx="1"/>
          </p:nvPr>
        </p:nvSpPr>
        <p:spPr>
          <a:xfrm>
            <a:off x="5953350" y="1457161"/>
            <a:ext cx="5893025" cy="4697038"/>
          </a:xfrm>
        </p:spPr>
        <p:txBody>
          <a:bodyPr>
            <a:normAutofit/>
          </a:bodyPr>
          <a:lstStyle/>
          <a:p>
            <a:pPr>
              <a:buFont typeface="Arial" panose="020B0604020202020204" pitchFamily="34" charset="0"/>
              <a:buChar char="•"/>
            </a:pPr>
            <a:r>
              <a:rPr lang="en-GB" sz="2400" dirty="0">
                <a:latin typeface="+mn-lt"/>
              </a:rPr>
              <a:t>A unique piece of Wales’ peace heritage </a:t>
            </a:r>
          </a:p>
          <a:p>
            <a:pPr>
              <a:buFont typeface="Arial" panose="020B0604020202020204" pitchFamily="34" charset="0"/>
              <a:buChar char="•"/>
            </a:pPr>
            <a:r>
              <a:rPr lang="en-GB" sz="2400" dirty="0">
                <a:solidFill>
                  <a:schemeClr val="accent6">
                    <a:lumMod val="50000"/>
                  </a:schemeClr>
                </a:solidFill>
                <a:latin typeface="+mn-lt"/>
              </a:rPr>
              <a:t>Inspired by Reverend Gwilym Davies from the Rhymney Valley </a:t>
            </a:r>
          </a:p>
          <a:p>
            <a:pPr>
              <a:buFont typeface="Arial" panose="020B0604020202020204" pitchFamily="34" charset="0"/>
              <a:buChar char="•"/>
            </a:pPr>
            <a:r>
              <a:rPr lang="en-GB" sz="2400" dirty="0">
                <a:solidFill>
                  <a:schemeClr val="accent5">
                    <a:lumMod val="50000"/>
                  </a:schemeClr>
                </a:solidFill>
                <a:latin typeface="+mn-lt"/>
              </a:rPr>
              <a:t>Sent for the first time in 1922 – and every year since then without a break</a:t>
            </a:r>
          </a:p>
          <a:p>
            <a:pPr>
              <a:buFont typeface="Arial" panose="020B0604020202020204" pitchFamily="34" charset="0"/>
              <a:buChar char="•"/>
            </a:pPr>
            <a:r>
              <a:rPr lang="en-GB" sz="2400" dirty="0">
                <a:solidFill>
                  <a:schemeClr val="accent4">
                    <a:lumMod val="50000"/>
                  </a:schemeClr>
                </a:solidFill>
                <a:latin typeface="+mn-lt"/>
              </a:rPr>
              <a:t>An opportunity for young people in Wales to express their opinion about things that are important to them and to connect with other young people worldwide. </a:t>
            </a:r>
          </a:p>
        </p:txBody>
      </p:sp>
      <p:pic>
        <p:nvPicPr>
          <p:cNvPr id="6" name="Dalfan Llun 5">
            <a:extLst>
              <a:ext uri="{FF2B5EF4-FFF2-40B4-BE49-F238E27FC236}">
                <a16:creationId xmlns:a16="http://schemas.microsoft.com/office/drawing/2014/main" id="{B32A4D76-4C61-4ED5-863F-68EA20665E5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995" r="15995"/>
          <a:stretch>
            <a:fillRect/>
          </a:stretch>
        </p:blipFill>
        <p:spPr>
          <a:xfrm>
            <a:off x="2711729" y="1965144"/>
            <a:ext cx="3045221" cy="4477657"/>
          </a:xfrm>
        </p:spPr>
      </p:pic>
      <p:pic>
        <p:nvPicPr>
          <p:cNvPr id="5" name="Dalfan Llun 6">
            <a:extLst>
              <a:ext uri="{FF2B5EF4-FFF2-40B4-BE49-F238E27FC236}">
                <a16:creationId xmlns:a16="http://schemas.microsoft.com/office/drawing/2014/main" id="{41F60E9A-3A04-4D1E-8D90-14A59EA3AA7A}"/>
              </a:ext>
            </a:extLst>
          </p:cNvPr>
          <p:cNvPicPr>
            <a:picLocks noChangeAspect="1"/>
          </p:cNvPicPr>
          <p:nvPr/>
        </p:nvPicPr>
        <p:blipFill>
          <a:blip r:embed="rId4">
            <a:extLst>
              <a:ext uri="{28A0092B-C50C-407E-A947-70E740481C1C}">
                <a14:useLocalDpi xmlns:a14="http://schemas.microsoft.com/office/drawing/2010/main" val="0"/>
              </a:ext>
            </a:extLst>
          </a:blip>
          <a:srcRect t="2552" b="2552"/>
          <a:stretch>
            <a:fillRect/>
          </a:stretch>
        </p:blipFill>
        <p:spPr>
          <a:xfrm>
            <a:off x="345625" y="1457161"/>
            <a:ext cx="2682232" cy="3943677"/>
          </a:xfrm>
          <a:prstGeom prst="rect">
            <a:avLst/>
          </a:prstGeom>
        </p:spPr>
      </p:pic>
    </p:spTree>
    <p:extLst>
      <p:ext uri="{BB962C8B-B14F-4D97-AF65-F5344CB8AC3E}">
        <p14:creationId xmlns:p14="http://schemas.microsoft.com/office/powerpoint/2010/main" val="1506846883"/>
      </p:ext>
    </p:extLst>
  </p:cSld>
  <p:clrMapOvr>
    <a:masterClrMapping/>
  </p:clrMapOvr>
  <mc:AlternateContent xmlns:mc="http://schemas.openxmlformats.org/markup-compatibility/2006" xmlns:p14="http://schemas.microsoft.com/office/powerpoint/2010/main">
    <mc:Choice Requires="p14">
      <p:transition spd="slow" p14:dur="2000" advTm="17356"/>
    </mc:Choice>
    <mc:Fallback xmlns="">
      <p:transition spd="slow" advTm="17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3FF3-4E44-4585-9664-F4B8BD6E0E13}"/>
              </a:ext>
            </a:extLst>
          </p:cNvPr>
          <p:cNvSpPr>
            <a:spLocks noGrp="1"/>
          </p:cNvSpPr>
          <p:nvPr>
            <p:ph type="title"/>
          </p:nvPr>
        </p:nvSpPr>
        <p:spPr>
          <a:xfrm>
            <a:off x="530941" y="116700"/>
            <a:ext cx="11109515" cy="1325563"/>
          </a:xfrm>
        </p:spPr>
        <p:txBody>
          <a:bodyPr/>
          <a:lstStyle/>
          <a:p>
            <a:r>
              <a:rPr lang="en-GB" b="1" dirty="0">
                <a:latin typeface="+mn-lt"/>
              </a:rPr>
              <a:t>What can we do to empower girls? </a:t>
            </a:r>
            <a:endParaRPr lang="en-GB" dirty="0">
              <a:latin typeface="+mn-lt"/>
            </a:endParaRPr>
          </a:p>
        </p:txBody>
      </p:sp>
      <p:sp>
        <p:nvSpPr>
          <p:cNvPr id="3" name="Content Placeholder 2">
            <a:extLst>
              <a:ext uri="{FF2B5EF4-FFF2-40B4-BE49-F238E27FC236}">
                <a16:creationId xmlns:a16="http://schemas.microsoft.com/office/drawing/2014/main" id="{F4C022BA-2827-495C-9BF5-253B4124F6E6}"/>
              </a:ext>
            </a:extLst>
          </p:cNvPr>
          <p:cNvSpPr>
            <a:spLocks noGrp="1"/>
          </p:cNvSpPr>
          <p:nvPr>
            <p:ph sz="half" idx="1"/>
          </p:nvPr>
        </p:nvSpPr>
        <p:spPr>
          <a:xfrm>
            <a:off x="6096000" y="1942419"/>
            <a:ext cx="5660570" cy="3558729"/>
          </a:xfrm>
        </p:spPr>
        <p:txBody>
          <a:bodyPr>
            <a:normAutofit/>
          </a:bodyPr>
          <a:lstStyle/>
          <a:p>
            <a:pPr marL="0" indent="0">
              <a:buNone/>
            </a:pPr>
            <a:r>
              <a:rPr lang="cy-GB" sz="2400" dirty="0">
                <a:solidFill>
                  <a:schemeClr val="tx1"/>
                </a:solidFill>
                <a:latin typeface="+mn-lt"/>
              </a:rPr>
              <a:t>On International Women’s Day – 8th March:</a:t>
            </a:r>
          </a:p>
          <a:p>
            <a:pPr>
              <a:buFont typeface="Arial" panose="020B0604020202020204" pitchFamily="34" charset="0"/>
              <a:buChar char="•"/>
            </a:pPr>
            <a:r>
              <a:rPr lang="cy-GB" sz="2400" dirty="0" err="1">
                <a:solidFill>
                  <a:schemeClr val="accent6">
                    <a:lumMod val="50000"/>
                  </a:schemeClr>
                </a:solidFill>
                <a:latin typeface="+mn-lt"/>
              </a:rPr>
              <a:t>Make</a:t>
            </a:r>
            <a:r>
              <a:rPr lang="cy-GB" sz="2400" dirty="0">
                <a:solidFill>
                  <a:schemeClr val="accent6">
                    <a:lumMod val="50000"/>
                  </a:schemeClr>
                </a:solidFill>
                <a:latin typeface="+mn-lt"/>
              </a:rPr>
              <a:t> a pledge – anything to support women’s equality – and share it on social media with the hashtag </a:t>
            </a:r>
            <a:r>
              <a:rPr lang="en-GB" sz="2400" dirty="0">
                <a:solidFill>
                  <a:schemeClr val="accent6">
                    <a:lumMod val="50000"/>
                  </a:schemeClr>
                </a:solidFill>
                <a:latin typeface="+mn-lt"/>
              </a:rPr>
              <a:t>#IWD2020</a:t>
            </a:r>
          </a:p>
          <a:p>
            <a:pPr>
              <a:buFont typeface="Arial" panose="020B0604020202020204" pitchFamily="34" charset="0"/>
              <a:buChar char="•"/>
            </a:pPr>
            <a:r>
              <a:rPr lang="en-GB" sz="2400" dirty="0">
                <a:solidFill>
                  <a:schemeClr val="accent5">
                    <a:lumMod val="50000"/>
                  </a:schemeClr>
                </a:solidFill>
                <a:latin typeface="+mn-lt"/>
              </a:rPr>
              <a:t>Organise an event – e.g. a café, book fayre, a speaker, an exhibition, a film or drama </a:t>
            </a:r>
          </a:p>
        </p:txBody>
      </p:sp>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7494" b="7494"/>
          <a:stretch>
            <a:fillRect/>
          </a:stretch>
        </p:blipFill>
        <p:spPr>
          <a:xfrm>
            <a:off x="459509" y="2001098"/>
            <a:ext cx="5437209" cy="3079669"/>
          </a:xfrm>
        </p:spPr>
      </p:pic>
    </p:spTree>
    <p:extLst>
      <p:ext uri="{BB962C8B-B14F-4D97-AF65-F5344CB8AC3E}">
        <p14:creationId xmlns:p14="http://schemas.microsoft.com/office/powerpoint/2010/main" val="24529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3FF3-4E44-4585-9664-F4B8BD6E0E13}"/>
              </a:ext>
            </a:extLst>
          </p:cNvPr>
          <p:cNvSpPr>
            <a:spLocks noGrp="1"/>
          </p:cNvSpPr>
          <p:nvPr>
            <p:ph type="title"/>
          </p:nvPr>
        </p:nvSpPr>
        <p:spPr>
          <a:xfrm>
            <a:off x="459509" y="116700"/>
            <a:ext cx="11268034" cy="1325563"/>
          </a:xfrm>
        </p:spPr>
        <p:txBody>
          <a:bodyPr/>
          <a:lstStyle/>
          <a:p>
            <a:r>
              <a:rPr lang="en-GB" b="1" dirty="0">
                <a:latin typeface="+mn-lt"/>
              </a:rPr>
              <a:t>What else can we do to empower girls?</a:t>
            </a:r>
            <a:endParaRPr lang="en-GB" dirty="0">
              <a:latin typeface="+mn-lt"/>
            </a:endParaRPr>
          </a:p>
        </p:txBody>
      </p:sp>
      <p:sp>
        <p:nvSpPr>
          <p:cNvPr id="3" name="Content Placeholder 2">
            <a:extLst>
              <a:ext uri="{FF2B5EF4-FFF2-40B4-BE49-F238E27FC236}">
                <a16:creationId xmlns:a16="http://schemas.microsoft.com/office/drawing/2014/main" id="{F4C022BA-2827-495C-9BF5-253B4124F6E6}"/>
              </a:ext>
            </a:extLst>
          </p:cNvPr>
          <p:cNvSpPr>
            <a:spLocks noGrp="1"/>
          </p:cNvSpPr>
          <p:nvPr>
            <p:ph sz="half" idx="1"/>
          </p:nvPr>
        </p:nvSpPr>
        <p:spPr>
          <a:xfrm>
            <a:off x="273772" y="1442263"/>
            <a:ext cx="6171273" cy="4619324"/>
          </a:xfrm>
        </p:spPr>
        <p:txBody>
          <a:bodyPr>
            <a:normAutofit/>
          </a:bodyPr>
          <a:lstStyle/>
          <a:p>
            <a:pPr>
              <a:buFont typeface="Arial" panose="020B0604020202020204" pitchFamily="34" charset="0"/>
              <a:buChar char="•"/>
            </a:pPr>
            <a:r>
              <a:rPr lang="cy-GB" sz="2400" dirty="0">
                <a:solidFill>
                  <a:schemeClr val="tx1"/>
                </a:solidFill>
                <a:latin typeface="+mn-lt"/>
              </a:rPr>
              <a:t>Choose a theme that’s important to to you – e.g. the lack of education for girls; early marriage </a:t>
            </a:r>
          </a:p>
          <a:p>
            <a:pPr>
              <a:buFont typeface="Arial" panose="020B0604020202020204" pitchFamily="34" charset="0"/>
              <a:buChar char="•"/>
            </a:pPr>
            <a:r>
              <a:rPr lang="cy-GB" sz="2400" dirty="0">
                <a:solidFill>
                  <a:schemeClr val="accent6">
                    <a:lumMod val="50000"/>
                  </a:schemeClr>
                </a:solidFill>
                <a:latin typeface="+mn-lt"/>
              </a:rPr>
              <a:t>What about getting creative and producing your own story or film – and sharing it with others? </a:t>
            </a:r>
          </a:p>
          <a:p>
            <a:pPr>
              <a:buFont typeface="Arial" panose="020B0604020202020204" pitchFamily="34" charset="0"/>
              <a:buChar char="•"/>
            </a:pPr>
            <a:r>
              <a:rPr lang="cy-GB" sz="2400" dirty="0">
                <a:solidFill>
                  <a:schemeClr val="accent5">
                    <a:lumMod val="50000"/>
                  </a:schemeClr>
                </a:solidFill>
                <a:latin typeface="+mn-lt"/>
              </a:rPr>
              <a:t>You can find other suggestions on  World Vision’s website</a:t>
            </a:r>
          </a:p>
          <a:p>
            <a:pPr>
              <a:buFont typeface="Arial" panose="020B0604020202020204" pitchFamily="34" charset="0"/>
              <a:buChar char="•"/>
            </a:pPr>
            <a:r>
              <a:rPr lang="cy-GB" sz="2400" dirty="0">
                <a:solidFill>
                  <a:schemeClr val="accent4">
                    <a:lumMod val="50000"/>
                  </a:schemeClr>
                </a:solidFill>
                <a:latin typeface="+mn-lt"/>
              </a:rPr>
              <a:t>On Saturday 16th May you can organise a 6 kilometre walk – the distance many women walk to fetch clean water. </a:t>
            </a:r>
          </a:p>
          <a:p>
            <a:pPr>
              <a:buFont typeface="Arial" panose="020B0604020202020204" pitchFamily="34" charset="0"/>
              <a:buChar char="•"/>
            </a:pPr>
            <a:endParaRPr lang="cy-GB" sz="2400" b="1" dirty="0">
              <a:solidFill>
                <a:srgbClr val="FA1A8F"/>
              </a:solidFill>
              <a:latin typeface="+mn-lt"/>
            </a:endParaRPr>
          </a:p>
          <a:p>
            <a:pPr marL="0" indent="0">
              <a:buNone/>
            </a:pPr>
            <a:endParaRPr lang="en-GB" sz="24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771" y="1712085"/>
            <a:ext cx="5186231" cy="3459521"/>
          </a:xfrm>
          <a:prstGeom prst="rect">
            <a:avLst/>
          </a:prstGeom>
        </p:spPr>
      </p:pic>
    </p:spTree>
    <p:extLst>
      <p:ext uri="{BB962C8B-B14F-4D97-AF65-F5344CB8AC3E}">
        <p14:creationId xmlns:p14="http://schemas.microsoft.com/office/powerpoint/2010/main" val="25461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7|0.2|0.2|0.4|1"/>
</p:tagLst>
</file>

<file path=ppt/theme/theme1.xml><?xml version="1.0" encoding="utf-8"?>
<a:theme xmlns:a="http://schemas.openxmlformats.org/drawingml/2006/main" name="Sleidiau Pennaw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Rounded">
      <a:majorFont>
        <a:latin typeface="Gotham Rounded Bold"/>
        <a:ea typeface=""/>
        <a:cs typeface=""/>
      </a:majorFont>
      <a:minorFont>
        <a:latin typeface="Gotham Rounde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ed Urdd Corp Drafft 2.potx" id="{872F17AC-FD68-4729-A643-93417B268261}" vid="{50D0DDEE-87B1-4B4D-9DB9-0D132999A5D8}"/>
    </a:ext>
  </a:extLst>
</a:theme>
</file>

<file path=ppt/theme/theme2.xml><?xml version="1.0" encoding="utf-8"?>
<a:theme xmlns:a="http://schemas.openxmlformats.org/drawingml/2006/main" name="Cynnwys">
  <a:themeElements>
    <a:clrScheme name="Templed Urdd Corp 1">
      <a:dk1>
        <a:srgbClr val="FFFFFF"/>
      </a:dk1>
      <a:lt1>
        <a:srgbClr val="262626"/>
      </a:lt1>
      <a:dk2>
        <a:srgbClr val="D8D8D8"/>
      </a:dk2>
      <a:lt2>
        <a:srgbClr val="3F3F3F"/>
      </a:lt2>
      <a:accent1>
        <a:srgbClr val="FFD965"/>
      </a:accent1>
      <a:accent2>
        <a:srgbClr val="ED7D31"/>
      </a:accent2>
      <a:accent3>
        <a:srgbClr val="A5A5A5"/>
      </a:accent3>
      <a:accent4>
        <a:srgbClr val="FFC000"/>
      </a:accent4>
      <a:accent5>
        <a:srgbClr val="5B9BD5"/>
      </a:accent5>
      <a:accent6>
        <a:srgbClr val="70AD47"/>
      </a:accent6>
      <a:hlink>
        <a:srgbClr val="48A1FA"/>
      </a:hlink>
      <a:folHlink>
        <a:srgbClr val="C55A11"/>
      </a:folHlink>
    </a:clrScheme>
    <a:fontScheme name="Gotham Rounded">
      <a:majorFont>
        <a:latin typeface="Gotham Rounded Bold"/>
        <a:ea typeface=""/>
        <a:cs typeface=""/>
      </a:majorFont>
      <a:minorFont>
        <a:latin typeface="Gotham Rounde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ed Urdd Corp Drafft 2.potx" id="{872F17AC-FD68-4729-A643-93417B268261}" vid="{F977D24C-6EE6-4B55-92A9-CE937C685BE9}"/>
    </a:ext>
  </a:extLst>
</a:theme>
</file>

<file path=ppt/theme/theme3.xml><?xml version="1.0" encoding="utf-8"?>
<a:theme xmlns:a="http://schemas.openxmlformats.org/drawingml/2006/main" name="Bla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Rounded">
      <a:majorFont>
        <a:latin typeface="Gotham Rounded Bold"/>
        <a:ea typeface=""/>
        <a:cs typeface=""/>
      </a:majorFont>
      <a:minorFont>
        <a:latin typeface="Gotham Rounde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6979ED1BD4448AD522DA17F1A02DE" ma:contentTypeVersion="11" ma:contentTypeDescription="Create a new document." ma:contentTypeScope="" ma:versionID="6256e91e3d9d49b0384f8df075d37628">
  <xsd:schema xmlns:xsd="http://www.w3.org/2001/XMLSchema" xmlns:xs="http://www.w3.org/2001/XMLSchema" xmlns:p="http://schemas.microsoft.com/office/2006/metadata/properties" xmlns:ns2="7e8f93fb-0801-43d1-a9ca-7146b97b2838" xmlns:ns3="511af148-5096-4590-96bc-818f1798d93d" targetNamespace="http://schemas.microsoft.com/office/2006/metadata/properties" ma:root="true" ma:fieldsID="95512d62838f7bc67fe868ba4c4842a4" ns2:_="" ns3:_="">
    <xsd:import namespace="7e8f93fb-0801-43d1-a9ca-7146b97b2838"/>
    <xsd:import namespace="511af148-5096-4590-96bc-818f1798d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f93fb-0801-43d1-a9ca-7146b97b2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1af148-5096-4590-96bc-818f1798d93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DFC056-5096-49B2-8C99-4D0B84C548CC}"/>
</file>

<file path=customXml/itemProps2.xml><?xml version="1.0" encoding="utf-8"?>
<ds:datastoreItem xmlns:ds="http://schemas.openxmlformats.org/officeDocument/2006/customXml" ds:itemID="{99DC3F05-D505-4CE1-AE83-ADBB4237DE82}">
  <ds:schemaRefs>
    <ds:schemaRef ds:uri="http://schemas.microsoft.com/sharepoint/v3/contenttype/forms"/>
  </ds:schemaRefs>
</ds:datastoreItem>
</file>

<file path=customXml/itemProps3.xml><?xml version="1.0" encoding="utf-8"?>
<ds:datastoreItem xmlns:ds="http://schemas.openxmlformats.org/officeDocument/2006/customXml" ds:itemID="{739EE550-F4F9-48A9-8BFD-7932AAD892EC}">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511af148-5096-4590-96bc-818f1798d93d"/>
    <ds:schemaRef ds:uri="http://schemas.microsoft.com/office/infopath/2007/PartnerControls"/>
    <ds:schemaRef ds:uri="7e8f93fb-0801-43d1-a9ca-7146b97b283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Templed Urdd Corp Drafft 2</Template>
  <TotalTime>1624</TotalTime>
  <Words>1434</Words>
  <Application>Microsoft Office PowerPoint</Application>
  <PresentationFormat>Sgrin Lydan</PresentationFormat>
  <Paragraphs>99</Paragraphs>
  <Slides>11</Slides>
  <Notes>9</Notes>
  <HiddenSlides>0</HiddenSlides>
  <MMClips>1</MMClips>
  <ScaleCrop>false</ScaleCrop>
  <HeadingPairs>
    <vt:vector size="6" baseType="variant">
      <vt:variant>
        <vt:lpstr>Ffontiau a Ddefnyddiwyd</vt:lpstr>
      </vt:variant>
      <vt:variant>
        <vt:i4>5</vt:i4>
      </vt:variant>
      <vt:variant>
        <vt:lpstr>Thema</vt:lpstr>
      </vt:variant>
      <vt:variant>
        <vt:i4>3</vt:i4>
      </vt:variant>
      <vt:variant>
        <vt:lpstr>Teitlau Sleidiau</vt:lpstr>
      </vt:variant>
      <vt:variant>
        <vt:i4>11</vt:i4>
      </vt:variant>
    </vt:vector>
  </HeadingPairs>
  <TitlesOfParts>
    <vt:vector size="19" baseType="lpstr">
      <vt:lpstr>Arial</vt:lpstr>
      <vt:lpstr>Arial Black</vt:lpstr>
      <vt:lpstr>Calibri</vt:lpstr>
      <vt:lpstr>Gotham Rounded Book</vt:lpstr>
      <vt:lpstr>Gotham Rounded Light</vt:lpstr>
      <vt:lpstr>Sleidiau Pennawd</vt:lpstr>
      <vt:lpstr>Cynnwys</vt:lpstr>
      <vt:lpstr>Blaen</vt:lpstr>
      <vt:lpstr>Assembly for Primary Schools</vt:lpstr>
      <vt:lpstr>Equality – Why is it important? </vt:lpstr>
      <vt:lpstr>Equality for Girls: True or False? </vt:lpstr>
      <vt:lpstr>Why is this important? </vt:lpstr>
      <vt:lpstr>Sustainable Development Goals</vt:lpstr>
      <vt:lpstr>So why is equality important?</vt:lpstr>
      <vt:lpstr>The Message of Peace and Goodwill </vt:lpstr>
      <vt:lpstr>What can we do to empower girls? </vt:lpstr>
      <vt:lpstr>What else can we do to empower girls?</vt:lpstr>
      <vt:lpstr>How can you be part of the Urdd’s Message of Peace and Goodwill in 2020?</vt:lpstr>
      <vt:lpstr>Cyflwyniad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Cyflwyniad PowerPoint</dc:title>
  <dc:creator>Meilyr Gwynn</dc:creator>
  <cp:lastModifiedBy>Rhian Brewster</cp:lastModifiedBy>
  <cp:revision>101</cp:revision>
  <cp:lastPrinted>2020-01-14T08:24:56Z</cp:lastPrinted>
  <dcterms:created xsi:type="dcterms:W3CDTF">2018-10-16T08:03:29Z</dcterms:created>
  <dcterms:modified xsi:type="dcterms:W3CDTF">2020-02-07T13:05:12Z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0x010100D1B6979ED1BD4448AD522DA17F1A02DE</vt:lpwstr>
  </property>
</Properties>
</file>